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372" r:id="rId3"/>
    <p:sldId id="259" r:id="rId4"/>
    <p:sldId id="260" r:id="rId5"/>
    <p:sldId id="261" r:id="rId6"/>
    <p:sldId id="262" r:id="rId7"/>
    <p:sldId id="263" r:id="rId8"/>
    <p:sldId id="264" r:id="rId9"/>
    <p:sldId id="265" r:id="rId10"/>
    <p:sldId id="360" r:id="rId11"/>
    <p:sldId id="266" r:id="rId12"/>
    <p:sldId id="366" r:id="rId13"/>
    <p:sldId id="267" r:id="rId14"/>
    <p:sldId id="268" r:id="rId15"/>
    <p:sldId id="364" r:id="rId16"/>
    <p:sldId id="269" r:id="rId17"/>
    <p:sldId id="367" r:id="rId18"/>
    <p:sldId id="368" r:id="rId19"/>
    <p:sldId id="369" r:id="rId20"/>
    <p:sldId id="370" r:id="rId21"/>
    <p:sldId id="274" r:id="rId22"/>
    <p:sldId id="275" r:id="rId23"/>
    <p:sldId id="371" r:id="rId24"/>
    <p:sldId id="276" r:id="rId25"/>
    <p:sldId id="277" r:id="rId26"/>
    <p:sldId id="278" r:id="rId27"/>
    <p:sldId id="279" r:id="rId28"/>
    <p:sldId id="270" r:id="rId29"/>
    <p:sldId id="373" r:id="rId30"/>
    <p:sldId id="271" r:id="rId31"/>
    <p:sldId id="375" r:id="rId32"/>
    <p:sldId id="374" r:id="rId33"/>
    <p:sldId id="280" r:id="rId34"/>
    <p:sldId id="281" r:id="rId35"/>
    <p:sldId id="282" r:id="rId36"/>
    <p:sldId id="283" r:id="rId37"/>
    <p:sldId id="284" r:id="rId38"/>
    <p:sldId id="365" r:id="rId39"/>
    <p:sldId id="285" r:id="rId40"/>
    <p:sldId id="286" r:id="rId41"/>
    <p:sldId id="287" r:id="rId42"/>
    <p:sldId id="288" r:id="rId43"/>
    <p:sldId id="289" r:id="rId44"/>
    <p:sldId id="290" r:id="rId45"/>
    <p:sldId id="291" r:id="rId46"/>
    <p:sldId id="376"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D843B-45E5-3643-814B-AEE145F6BEB6}">
          <p14:sldIdLst>
            <p14:sldId id="256"/>
            <p14:sldId id="372"/>
            <p14:sldId id="259"/>
            <p14:sldId id="260"/>
            <p14:sldId id="261"/>
            <p14:sldId id="262"/>
            <p14:sldId id="263"/>
            <p14:sldId id="264"/>
            <p14:sldId id="265"/>
            <p14:sldId id="360"/>
            <p14:sldId id="266"/>
            <p14:sldId id="366"/>
            <p14:sldId id="267"/>
            <p14:sldId id="268"/>
            <p14:sldId id="364"/>
            <p14:sldId id="269"/>
            <p14:sldId id="367"/>
            <p14:sldId id="368"/>
            <p14:sldId id="369"/>
            <p14:sldId id="370"/>
            <p14:sldId id="274"/>
            <p14:sldId id="275"/>
            <p14:sldId id="371"/>
            <p14:sldId id="276"/>
            <p14:sldId id="277"/>
            <p14:sldId id="278"/>
            <p14:sldId id="279"/>
            <p14:sldId id="270"/>
            <p14:sldId id="373"/>
            <p14:sldId id="271"/>
            <p14:sldId id="375"/>
            <p14:sldId id="374"/>
            <p14:sldId id="280"/>
            <p14:sldId id="281"/>
            <p14:sldId id="282"/>
            <p14:sldId id="283"/>
            <p14:sldId id="284"/>
            <p14:sldId id="365"/>
            <p14:sldId id="285"/>
            <p14:sldId id="286"/>
            <p14:sldId id="287"/>
            <p14:sldId id="288"/>
            <p14:sldId id="289"/>
            <p14:sldId id="290"/>
            <p14:sldId id="291"/>
            <p14:sldId id="37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Maniati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74" autoAdjust="0"/>
    <p:restoredTop sz="76377" autoAdjust="0"/>
  </p:normalViewPr>
  <p:slideViewPr>
    <p:cSldViewPr snapToGrid="0" snapToObjects="1">
      <p:cViewPr varScale="1">
        <p:scale>
          <a:sx n="118" d="100"/>
          <a:sy n="118" d="100"/>
        </p:scale>
        <p:origin x="1614" y="108"/>
      </p:cViewPr>
      <p:guideLst>
        <p:guide orient="horz" pos="1620"/>
        <p:guide pos="2880"/>
      </p:guideLst>
    </p:cSldViewPr>
  </p:slideViewPr>
  <p:outlineViewPr>
    <p:cViewPr>
      <p:scale>
        <a:sx n="33" d="100"/>
        <a:sy n="33" d="100"/>
      </p:scale>
      <p:origin x="0" y="123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A8CED8-D137-5E4B-8BED-2D596483EE4E}" type="datetimeFigureOut">
              <a:rPr lang="en-US" smtClean="0"/>
              <a:t>7/11/2023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3AB075-79BF-6643-95FC-3515D066B03B}" type="slidenum">
              <a:rPr lang="en-US" smtClean="0"/>
              <a:t>‹#›</a:t>
            </a:fld>
            <a:endParaRPr lang="en-US"/>
          </a:p>
        </p:txBody>
      </p:sp>
    </p:spTree>
    <p:extLst>
      <p:ext uri="{BB962C8B-B14F-4D97-AF65-F5344CB8AC3E}">
        <p14:creationId xmlns:p14="http://schemas.microsoft.com/office/powerpoint/2010/main" val="623428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6A4CF-354F-B74D-92D0-6B9B6EA3D4D9}" type="datetimeFigureOut">
              <a:rPr lang="en-US" smtClean="0"/>
              <a:t>7/11/2023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5D556-A72A-AD4D-B42C-8C8236EBB931}" type="slidenum">
              <a:rPr lang="en-US" smtClean="0"/>
              <a:t>‹#›</a:t>
            </a:fld>
            <a:endParaRPr lang="en-US"/>
          </a:p>
        </p:txBody>
      </p:sp>
    </p:spTree>
    <p:extLst>
      <p:ext uri="{BB962C8B-B14F-4D97-AF65-F5344CB8AC3E}">
        <p14:creationId xmlns:p14="http://schemas.microsoft.com/office/powerpoint/2010/main" val="405464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3</a:t>
            </a:fld>
            <a:endParaRPr lang="en-US"/>
          </a:p>
        </p:txBody>
      </p:sp>
    </p:spTree>
    <p:extLst>
      <p:ext uri="{BB962C8B-B14F-4D97-AF65-F5344CB8AC3E}">
        <p14:creationId xmlns:p14="http://schemas.microsoft.com/office/powerpoint/2010/main" val="155113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to next screen,</a:t>
            </a:r>
            <a:r>
              <a:rPr lang="en-US" baseline="0" dirty="0"/>
              <a:t> then expound</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13</a:t>
            </a:fld>
            <a:endParaRPr lang="en-US"/>
          </a:p>
        </p:txBody>
      </p:sp>
    </p:spTree>
    <p:extLst>
      <p:ext uri="{BB962C8B-B14F-4D97-AF65-F5344CB8AC3E}">
        <p14:creationId xmlns:p14="http://schemas.microsoft.com/office/powerpoint/2010/main" val="190592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14</a:t>
            </a:fld>
            <a:endParaRPr lang="en-US"/>
          </a:p>
        </p:txBody>
      </p:sp>
    </p:spTree>
    <p:extLst>
      <p:ext uri="{BB962C8B-B14F-4D97-AF65-F5344CB8AC3E}">
        <p14:creationId xmlns:p14="http://schemas.microsoft.com/office/powerpoint/2010/main" val="4103628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16</a:t>
            </a:fld>
            <a:endParaRPr lang="en-US"/>
          </a:p>
        </p:txBody>
      </p:sp>
    </p:spTree>
    <p:extLst>
      <p:ext uri="{BB962C8B-B14F-4D97-AF65-F5344CB8AC3E}">
        <p14:creationId xmlns:p14="http://schemas.microsoft.com/office/powerpoint/2010/main" val="394019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17</a:t>
            </a:fld>
            <a:endParaRPr lang="en-US"/>
          </a:p>
        </p:txBody>
      </p:sp>
    </p:spTree>
    <p:extLst>
      <p:ext uri="{BB962C8B-B14F-4D97-AF65-F5344CB8AC3E}">
        <p14:creationId xmlns:p14="http://schemas.microsoft.com/office/powerpoint/2010/main" val="167163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18</a:t>
            </a:fld>
            <a:endParaRPr lang="en-US"/>
          </a:p>
        </p:txBody>
      </p:sp>
    </p:spTree>
    <p:extLst>
      <p:ext uri="{BB962C8B-B14F-4D97-AF65-F5344CB8AC3E}">
        <p14:creationId xmlns:p14="http://schemas.microsoft.com/office/powerpoint/2010/main" val="128025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Adding</a:t>
            </a:r>
            <a:r>
              <a:rPr lang="en-US" baseline="0" dirty="0"/>
              <a:t> a staff member here adds them to the database but DOES NOT give them an account or role</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19</a:t>
            </a:fld>
            <a:endParaRPr lang="en-US"/>
          </a:p>
        </p:txBody>
      </p:sp>
    </p:spTree>
    <p:extLst>
      <p:ext uri="{BB962C8B-B14F-4D97-AF65-F5344CB8AC3E}">
        <p14:creationId xmlns:p14="http://schemas.microsoft.com/office/powerpoint/2010/main" val="1059022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20</a:t>
            </a:fld>
            <a:endParaRPr lang="en-US"/>
          </a:p>
        </p:txBody>
      </p:sp>
    </p:spTree>
    <p:extLst>
      <p:ext uri="{BB962C8B-B14F-4D97-AF65-F5344CB8AC3E}">
        <p14:creationId xmlns:p14="http://schemas.microsoft.com/office/powerpoint/2010/main" val="1951264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21</a:t>
            </a:fld>
            <a:endParaRPr lang="en-US"/>
          </a:p>
        </p:txBody>
      </p:sp>
    </p:spTree>
    <p:extLst>
      <p:ext uri="{BB962C8B-B14F-4D97-AF65-F5344CB8AC3E}">
        <p14:creationId xmlns:p14="http://schemas.microsoft.com/office/powerpoint/2010/main" val="1533786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22</a:t>
            </a:fld>
            <a:endParaRPr lang="en-US"/>
          </a:p>
        </p:txBody>
      </p:sp>
    </p:spTree>
    <p:extLst>
      <p:ext uri="{BB962C8B-B14F-4D97-AF65-F5344CB8AC3E}">
        <p14:creationId xmlns:p14="http://schemas.microsoft.com/office/powerpoint/2010/main" val="176926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23</a:t>
            </a:fld>
            <a:endParaRPr lang="en-US"/>
          </a:p>
        </p:txBody>
      </p:sp>
    </p:spTree>
    <p:extLst>
      <p:ext uri="{BB962C8B-B14F-4D97-AF65-F5344CB8AC3E}">
        <p14:creationId xmlns:p14="http://schemas.microsoft.com/office/powerpoint/2010/main" val="413538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a:t>
            </a:fld>
            <a:endParaRPr lang="en-US"/>
          </a:p>
        </p:txBody>
      </p:sp>
    </p:spTree>
    <p:extLst>
      <p:ext uri="{BB962C8B-B14F-4D97-AF65-F5344CB8AC3E}">
        <p14:creationId xmlns:p14="http://schemas.microsoft.com/office/powerpoint/2010/main" val="1635918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24</a:t>
            </a:fld>
            <a:endParaRPr lang="en-US"/>
          </a:p>
        </p:txBody>
      </p:sp>
    </p:spTree>
    <p:extLst>
      <p:ext uri="{BB962C8B-B14F-4D97-AF65-F5344CB8AC3E}">
        <p14:creationId xmlns:p14="http://schemas.microsoft.com/office/powerpoint/2010/main" val="1872225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25</a:t>
            </a:fld>
            <a:endParaRPr lang="en-US"/>
          </a:p>
        </p:txBody>
      </p:sp>
    </p:spTree>
    <p:extLst>
      <p:ext uri="{BB962C8B-B14F-4D97-AF65-F5344CB8AC3E}">
        <p14:creationId xmlns:p14="http://schemas.microsoft.com/office/powerpoint/2010/main" val="3198507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26</a:t>
            </a:fld>
            <a:endParaRPr lang="en-US"/>
          </a:p>
        </p:txBody>
      </p:sp>
    </p:spTree>
    <p:extLst>
      <p:ext uri="{BB962C8B-B14F-4D97-AF65-F5344CB8AC3E}">
        <p14:creationId xmlns:p14="http://schemas.microsoft.com/office/powerpoint/2010/main" val="1600172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27</a:t>
            </a:fld>
            <a:endParaRPr lang="en-US"/>
          </a:p>
        </p:txBody>
      </p:sp>
    </p:spTree>
    <p:extLst>
      <p:ext uri="{BB962C8B-B14F-4D97-AF65-F5344CB8AC3E}">
        <p14:creationId xmlns:p14="http://schemas.microsoft.com/office/powerpoint/2010/main" val="3482665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28</a:t>
            </a:fld>
            <a:endParaRPr lang="en-US"/>
          </a:p>
        </p:txBody>
      </p:sp>
    </p:spTree>
    <p:extLst>
      <p:ext uri="{BB962C8B-B14F-4D97-AF65-F5344CB8AC3E}">
        <p14:creationId xmlns:p14="http://schemas.microsoft.com/office/powerpoint/2010/main" val="1671632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30</a:t>
            </a:fld>
            <a:endParaRPr lang="en-US"/>
          </a:p>
        </p:txBody>
      </p:sp>
    </p:spTree>
    <p:extLst>
      <p:ext uri="{BB962C8B-B14F-4D97-AF65-F5344CB8AC3E}">
        <p14:creationId xmlns:p14="http://schemas.microsoft.com/office/powerpoint/2010/main" val="128025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31</a:t>
            </a:fld>
            <a:endParaRPr lang="en-US"/>
          </a:p>
        </p:txBody>
      </p:sp>
    </p:spTree>
    <p:extLst>
      <p:ext uri="{BB962C8B-B14F-4D97-AF65-F5344CB8AC3E}">
        <p14:creationId xmlns:p14="http://schemas.microsoft.com/office/powerpoint/2010/main" val="1059022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32</a:t>
            </a:fld>
            <a:endParaRPr lang="en-US"/>
          </a:p>
        </p:txBody>
      </p:sp>
    </p:spTree>
    <p:extLst>
      <p:ext uri="{BB962C8B-B14F-4D97-AF65-F5344CB8AC3E}">
        <p14:creationId xmlns:p14="http://schemas.microsoft.com/office/powerpoint/2010/main" val="1951264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33</a:t>
            </a:fld>
            <a:endParaRPr lang="en-US"/>
          </a:p>
        </p:txBody>
      </p:sp>
    </p:spTree>
    <p:extLst>
      <p:ext uri="{BB962C8B-B14F-4D97-AF65-F5344CB8AC3E}">
        <p14:creationId xmlns:p14="http://schemas.microsoft.com/office/powerpoint/2010/main" val="309252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35</a:t>
            </a:fld>
            <a:endParaRPr lang="en-US"/>
          </a:p>
        </p:txBody>
      </p:sp>
    </p:spTree>
    <p:extLst>
      <p:ext uri="{BB962C8B-B14F-4D97-AF65-F5344CB8AC3E}">
        <p14:creationId xmlns:p14="http://schemas.microsoft.com/office/powerpoint/2010/main" val="195114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5</a:t>
            </a:fld>
            <a:endParaRPr lang="en-US"/>
          </a:p>
        </p:txBody>
      </p:sp>
    </p:spTree>
    <p:extLst>
      <p:ext uri="{BB962C8B-B14F-4D97-AF65-F5344CB8AC3E}">
        <p14:creationId xmlns:p14="http://schemas.microsoft.com/office/powerpoint/2010/main" val="3806851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36</a:t>
            </a:fld>
            <a:endParaRPr lang="en-US"/>
          </a:p>
        </p:txBody>
      </p:sp>
    </p:spTree>
    <p:extLst>
      <p:ext uri="{BB962C8B-B14F-4D97-AF65-F5344CB8AC3E}">
        <p14:creationId xmlns:p14="http://schemas.microsoft.com/office/powerpoint/2010/main" val="4283873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37</a:t>
            </a:fld>
            <a:endParaRPr lang="en-US"/>
          </a:p>
        </p:txBody>
      </p:sp>
    </p:spTree>
    <p:extLst>
      <p:ext uri="{BB962C8B-B14F-4D97-AF65-F5344CB8AC3E}">
        <p14:creationId xmlns:p14="http://schemas.microsoft.com/office/powerpoint/2010/main" val="320099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39</a:t>
            </a:fld>
            <a:endParaRPr lang="en-US"/>
          </a:p>
        </p:txBody>
      </p:sp>
    </p:spTree>
    <p:extLst>
      <p:ext uri="{BB962C8B-B14F-4D97-AF65-F5344CB8AC3E}">
        <p14:creationId xmlns:p14="http://schemas.microsoft.com/office/powerpoint/2010/main" val="2602934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40</a:t>
            </a:fld>
            <a:endParaRPr lang="en-US"/>
          </a:p>
        </p:txBody>
      </p:sp>
    </p:spTree>
    <p:extLst>
      <p:ext uri="{BB962C8B-B14F-4D97-AF65-F5344CB8AC3E}">
        <p14:creationId xmlns:p14="http://schemas.microsoft.com/office/powerpoint/2010/main" val="1795832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41</a:t>
            </a:fld>
            <a:endParaRPr lang="en-US"/>
          </a:p>
        </p:txBody>
      </p:sp>
    </p:spTree>
    <p:extLst>
      <p:ext uri="{BB962C8B-B14F-4D97-AF65-F5344CB8AC3E}">
        <p14:creationId xmlns:p14="http://schemas.microsoft.com/office/powerpoint/2010/main" val="1268069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42</a:t>
            </a:fld>
            <a:endParaRPr lang="en-US"/>
          </a:p>
        </p:txBody>
      </p:sp>
    </p:spTree>
    <p:extLst>
      <p:ext uri="{BB962C8B-B14F-4D97-AF65-F5344CB8AC3E}">
        <p14:creationId xmlns:p14="http://schemas.microsoft.com/office/powerpoint/2010/main" val="2495196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43</a:t>
            </a:fld>
            <a:endParaRPr lang="en-US"/>
          </a:p>
        </p:txBody>
      </p:sp>
    </p:spTree>
    <p:extLst>
      <p:ext uri="{BB962C8B-B14F-4D97-AF65-F5344CB8AC3E}">
        <p14:creationId xmlns:p14="http://schemas.microsoft.com/office/powerpoint/2010/main" val="4281697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44</a:t>
            </a:fld>
            <a:endParaRPr lang="en-US"/>
          </a:p>
        </p:txBody>
      </p:sp>
    </p:spTree>
    <p:extLst>
      <p:ext uri="{BB962C8B-B14F-4D97-AF65-F5344CB8AC3E}">
        <p14:creationId xmlns:p14="http://schemas.microsoft.com/office/powerpoint/2010/main" val="1899193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45</a:t>
            </a:fld>
            <a:endParaRPr lang="en-US"/>
          </a:p>
        </p:txBody>
      </p:sp>
    </p:spTree>
    <p:extLst>
      <p:ext uri="{BB962C8B-B14F-4D97-AF65-F5344CB8AC3E}">
        <p14:creationId xmlns:p14="http://schemas.microsoft.com/office/powerpoint/2010/main" val="3920962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46</a:t>
            </a:fld>
            <a:endParaRPr lang="en-US"/>
          </a:p>
        </p:txBody>
      </p:sp>
    </p:spTree>
    <p:extLst>
      <p:ext uri="{BB962C8B-B14F-4D97-AF65-F5344CB8AC3E}">
        <p14:creationId xmlns:p14="http://schemas.microsoft.com/office/powerpoint/2010/main" val="327099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6</a:t>
            </a:fld>
            <a:endParaRPr lang="en-US"/>
          </a:p>
        </p:txBody>
      </p:sp>
    </p:spTree>
    <p:extLst>
      <p:ext uri="{BB962C8B-B14F-4D97-AF65-F5344CB8AC3E}">
        <p14:creationId xmlns:p14="http://schemas.microsoft.com/office/powerpoint/2010/main" val="661012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7</a:t>
            </a:fld>
            <a:endParaRPr lang="en-US"/>
          </a:p>
        </p:txBody>
      </p:sp>
    </p:spTree>
    <p:extLst>
      <p:ext uri="{BB962C8B-B14F-4D97-AF65-F5344CB8AC3E}">
        <p14:creationId xmlns:p14="http://schemas.microsoft.com/office/powerpoint/2010/main" val="426760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8</a:t>
            </a:fld>
            <a:endParaRPr lang="en-US"/>
          </a:p>
        </p:txBody>
      </p:sp>
    </p:spTree>
    <p:extLst>
      <p:ext uri="{BB962C8B-B14F-4D97-AF65-F5344CB8AC3E}">
        <p14:creationId xmlns:p14="http://schemas.microsoft.com/office/powerpoint/2010/main" val="79327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9</a:t>
            </a:fld>
            <a:endParaRPr lang="en-US"/>
          </a:p>
        </p:txBody>
      </p:sp>
    </p:spTree>
    <p:extLst>
      <p:ext uri="{BB962C8B-B14F-4D97-AF65-F5344CB8AC3E}">
        <p14:creationId xmlns:p14="http://schemas.microsoft.com/office/powerpoint/2010/main" val="108672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11</a:t>
            </a:fld>
            <a:endParaRPr lang="en-US"/>
          </a:p>
        </p:txBody>
      </p:sp>
    </p:spTree>
    <p:extLst>
      <p:ext uri="{BB962C8B-B14F-4D97-AF65-F5344CB8AC3E}">
        <p14:creationId xmlns:p14="http://schemas.microsoft.com/office/powerpoint/2010/main" val="297585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12</a:t>
            </a:fld>
            <a:endParaRPr lang="en-US"/>
          </a:p>
        </p:txBody>
      </p:sp>
    </p:spTree>
    <p:extLst>
      <p:ext uri="{BB962C8B-B14F-4D97-AF65-F5344CB8AC3E}">
        <p14:creationId xmlns:p14="http://schemas.microsoft.com/office/powerpoint/2010/main" val="2975853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4631588"/>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1402080"/>
            <a:ext cx="8077200" cy="1747520"/>
          </a:xfrm>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effectLst/>
              </a:defRPr>
            </a:lvl1pPr>
            <a:extLst/>
          </a:lstStyle>
          <a:p>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10" name="Rectangle 9"/>
          <p:cNvSpPr/>
          <p:nvPr/>
        </p:nvSpPr>
        <p:spPr bwMode="invGray">
          <a:xfrm>
            <a:off x="0" y="4615308"/>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6" name="Picture 5" descr="UNM HS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2">
        <a:schemeClr val="bg2"/>
      </p:bgRef>
    </p:bg>
    <p:spTree>
      <p:nvGrpSpPr>
        <p:cNvPr id="1" name=""/>
        <p:cNvGrpSpPr/>
        <p:nvPr/>
      </p:nvGrpSpPr>
      <p:grpSpPr>
        <a:xfrm>
          <a:off x="0" y="0"/>
          <a:ext cx="0" cy="0"/>
          <a:chOff x="0" y="0"/>
          <a:chExt cx="0" cy="0"/>
        </a:xfrm>
      </p:grpSpPr>
      <p:sp>
        <p:nvSpPr>
          <p:cNvPr id="9" name="Rectangle 8"/>
          <p:cNvSpPr/>
          <p:nvPr userDrawn="1"/>
        </p:nvSpPr>
        <p:spPr bwMode="ltGray">
          <a:xfrm>
            <a:off x="1" y="-22860"/>
            <a:ext cx="9144000" cy="516636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6" name="Picture 5" descr="UNM HS2.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sp>
        <p:nvSpPr>
          <p:cNvPr id="2" name="Title 1"/>
          <p:cNvSpPr>
            <a:spLocks noGrp="1"/>
          </p:cNvSpPr>
          <p:nvPr>
            <p:ph type="ctrTitle"/>
          </p:nvPr>
        </p:nvSpPr>
        <p:spPr>
          <a:xfrm>
            <a:off x="685800" y="1402080"/>
            <a:ext cx="8077200" cy="1747520"/>
          </a:xfrm>
          <a:effectLst/>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defRPr>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pic>
        <p:nvPicPr>
          <p:cNvPr id="8" name="Picture 7">
            <a:extLst>
              <a:ext uri="{FF2B5EF4-FFF2-40B4-BE49-F238E27FC236}">
                <a16:creationId xmlns:a16="http://schemas.microsoft.com/office/drawing/2014/main" id="{204AE4B6-6300-E141-9FCF-C7389737720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extLst>
      <p:ext uri="{BB962C8B-B14F-4D97-AF65-F5344CB8AC3E}">
        <p14:creationId xmlns:p14="http://schemas.microsoft.com/office/powerpoint/2010/main" val="166854167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11" name="Rectangle 10"/>
          <p:cNvSpPr/>
          <p:nvPr userDrawn="1"/>
        </p:nvSpPr>
        <p:spPr bwMode="ltGray">
          <a:xfrm>
            <a:off x="0" y="1885950"/>
            <a:ext cx="9144000" cy="3257550"/>
          </a:xfrm>
          <a:prstGeom prst="rect">
            <a:avLst/>
          </a:prstGeom>
          <a:blipFill dpi="0" rotWithShape="1">
            <a:blip r:embed="rId2"/>
            <a:srcRect/>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sp>
        <p:nvSpPr>
          <p:cNvPr id="9" name="Rectangle 8"/>
          <p:cNvSpPr/>
          <p:nvPr/>
        </p:nvSpPr>
        <p:spPr bwMode="ltGray">
          <a:xfrm>
            <a:off x="0" y="1"/>
            <a:ext cx="9144000" cy="195189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solidFill>
                <a:schemeClr val="bg1"/>
              </a:solidFill>
            </a:endParaRPr>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89154"/>
            <a:ext cx="8013192" cy="1227582"/>
          </a:xfrm>
          <a:effectLst/>
        </p:spPr>
        <p:txBody>
          <a:bodyPr vert="horz" lIns="91440" tIns="0" rIns="91440" bIns="0" rtlCol="0" anchor="b">
            <a:normAutofit/>
            <a:scene3d>
              <a:camera prst="orthographicFront"/>
              <a:lightRig rig="threePt" dir="t">
                <a:rot lat="0" lon="0" rev="4800000"/>
              </a:lightRig>
            </a:scene3d>
            <a:sp3d prstMaterial="matte"/>
          </a:bodyPr>
          <a:lstStyle>
            <a:lvl1pPr algn="l">
              <a:defRPr sz="3600" b="1" cap="none" baseline="0">
                <a:solidFill>
                  <a:schemeClr val="tx1">
                    <a:lumMod val="95000"/>
                  </a:schemeClr>
                </a:solidFill>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pic>
        <p:nvPicPr>
          <p:cNvPr id="7" name="Picture 6" descr="UNM HS2.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96950" y="4631588"/>
            <a:ext cx="8147050" cy="521412"/>
          </a:xfrm>
          <a:prstGeom prst="rect">
            <a:avLst/>
          </a:prstGeom>
        </p:spPr>
      </p:pic>
      <p:pic>
        <p:nvPicPr>
          <p:cNvPr id="10" name="Picture 9">
            <a:extLst>
              <a:ext uri="{FF2B5EF4-FFF2-40B4-BE49-F238E27FC236}">
                <a16:creationId xmlns:a16="http://schemas.microsoft.com/office/drawing/2014/main" id="{30FC3266-2293-A345-B9D5-926727784CFF}"/>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193675" y="4729581"/>
            <a:ext cx="923925" cy="30914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UNM HS2Turq.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84243" y="4631588"/>
            <a:ext cx="8159758" cy="522224"/>
          </a:xfrm>
          <a:prstGeom prst="rect">
            <a:avLst/>
          </a:prstGeom>
        </p:spPr>
      </p:pic>
      <p:pic>
        <p:nvPicPr>
          <p:cNvPr id="3" name="Picture 2">
            <a:extLst>
              <a:ext uri="{FF2B5EF4-FFF2-40B4-BE49-F238E27FC236}">
                <a16:creationId xmlns:a16="http://schemas.microsoft.com/office/drawing/2014/main" id="{0B390F6D-8D02-074D-98D1-0BBD2BD0D8A0}"/>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64740" y="4722339"/>
            <a:ext cx="988739" cy="3308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7A8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odyPr>
          <a:lstStyle/>
          <a:p>
            <a:r>
              <a:rPr kumimoji="0" lang="en-US" dirty="0"/>
              <a:t>Click to edit Master title style</a:t>
            </a:r>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8" name="Rectangle 7"/>
          <p:cNvSpPr/>
          <p:nvPr userDrawn="1"/>
        </p:nvSpPr>
        <p:spPr bwMode="ltGray">
          <a:xfrm>
            <a:off x="0" y="986991"/>
            <a:ext cx="9143999" cy="45719"/>
          </a:xfrm>
          <a:prstGeom prst="rect">
            <a:avLst/>
          </a:prstGeom>
          <a:solidFill>
            <a:srgbClr val="007A86"/>
          </a:solidFill>
          <a:ln w="48000" cap="flat" cmpd="thickThin" algn="ctr">
            <a:solidFill>
              <a:srgbClr val="BA0C2F"/>
            </a:solid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pic>
        <p:nvPicPr>
          <p:cNvPr id="12" name="Picture 11" descr="UNM HS2Turq.pn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84243" y="4631588"/>
            <a:ext cx="8159758" cy="522224"/>
          </a:xfrm>
          <a:prstGeom prst="rect">
            <a:avLst/>
          </a:prstGeom>
        </p:spPr>
      </p:pic>
      <p:pic>
        <p:nvPicPr>
          <p:cNvPr id="13" name="Picture 12">
            <a:extLst>
              <a:ext uri="{FF2B5EF4-FFF2-40B4-BE49-F238E27FC236}">
                <a16:creationId xmlns:a16="http://schemas.microsoft.com/office/drawing/2014/main" id="{60CFC06D-54FE-5B4E-BEE5-14E925CBC53A}"/>
              </a:ext>
            </a:extLst>
          </p:cNvPr>
          <p:cNvPicPr>
            <a:picLocks noChangeAspect="1"/>
          </p:cNvPicPr>
          <p:nvPr userDrawn="1"/>
        </p:nvPicPr>
        <p:blipFill>
          <a:blip r:embed="rId12" cstate="email">
            <a:extLst>
              <a:ext uri="{28A0092B-C50C-407E-A947-70E740481C1C}">
                <a14:useLocalDpi xmlns:a14="http://schemas.microsoft.com/office/drawing/2010/main" val="0"/>
              </a:ext>
            </a:extLst>
          </a:blip>
          <a:srcRect/>
          <a:stretch/>
        </p:blipFill>
        <p:spPr>
          <a:xfrm>
            <a:off x="164740" y="4722339"/>
            <a:ext cx="988739" cy="33083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rtl="0" eaLnBrk="1" latinLnBrk="0" hangingPunct="1">
        <a:spcBef>
          <a:spcPct val="0"/>
        </a:spcBef>
        <a:buNone/>
        <a:defRPr kumimoji="0" sz="3400" b="1" i="0" kern="1200" spc="0">
          <a:solidFill>
            <a:schemeClr val="bg1"/>
          </a:solidFill>
          <a:effectLst/>
          <a:latin typeface="Arial Black" charset="0"/>
          <a:ea typeface="Arial Black" charset="0"/>
          <a:cs typeface="Arial Black" charset="0"/>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spc="0">
          <a:solidFill>
            <a:schemeClr val="tx2"/>
          </a:solidFill>
          <a:latin typeface="Arial" charset="0"/>
          <a:ea typeface="Arial" charset="0"/>
          <a:cs typeface="Arial" charset="0"/>
        </a:defRPr>
      </a:lvl1pPr>
      <a:lvl2pPr marL="731520" indent="-274320" algn="l" rtl="0" eaLnBrk="1" latinLnBrk="0" hangingPunct="1">
        <a:spcBef>
          <a:spcPct val="20000"/>
        </a:spcBef>
        <a:buClr>
          <a:schemeClr val="accent2"/>
        </a:buClr>
        <a:buSzPct val="90000"/>
        <a:buFont typeface="Wingdings"/>
        <a:buChar char=""/>
        <a:defRPr kumimoji="0" sz="2800" kern="1200" spc="0">
          <a:solidFill>
            <a:schemeClr val="tx1"/>
          </a:solidFill>
          <a:latin typeface="Arial" charset="0"/>
          <a:ea typeface="Arial" charset="0"/>
          <a:cs typeface="Arial" charset="0"/>
        </a:defRPr>
      </a:lvl2pPr>
      <a:lvl3pPr marL="996696" indent="-228600" algn="l" rtl="0" eaLnBrk="1" latinLnBrk="0" hangingPunct="1">
        <a:spcBef>
          <a:spcPct val="20000"/>
        </a:spcBef>
        <a:buClr>
          <a:schemeClr val="accent3"/>
        </a:buClr>
        <a:buFont typeface="Arial"/>
        <a:buChar char="▪"/>
        <a:defRPr kumimoji="0" sz="2400" kern="1200" spc="0">
          <a:solidFill>
            <a:schemeClr val="tx1"/>
          </a:solidFill>
          <a:latin typeface="Arial" charset="0"/>
          <a:ea typeface="Arial" charset="0"/>
          <a:cs typeface="Arial" charset="0"/>
        </a:defRPr>
      </a:lvl3pPr>
      <a:lvl4pPr marL="1216152" indent="-182880" algn="l" rtl="0" eaLnBrk="1" latinLnBrk="0" hangingPunct="1">
        <a:spcBef>
          <a:spcPct val="20000"/>
        </a:spcBef>
        <a:buClr>
          <a:schemeClr val="accent4"/>
        </a:buClr>
        <a:buFont typeface="Arial"/>
        <a:buChar char="▪"/>
        <a:defRPr kumimoji="0" sz="2000" kern="1200" spc="0">
          <a:solidFill>
            <a:schemeClr val="tx1"/>
          </a:solidFill>
          <a:latin typeface="Arial" charset="0"/>
          <a:ea typeface="Arial" charset="0"/>
          <a:cs typeface="Arial" charset="0"/>
        </a:defRPr>
      </a:lvl4pPr>
      <a:lvl5pPr marL="1426464" indent="-182880" algn="l" rtl="0" eaLnBrk="1" latinLnBrk="0" hangingPunct="1">
        <a:spcBef>
          <a:spcPct val="20000"/>
        </a:spcBef>
        <a:buClr>
          <a:schemeClr val="accent5"/>
        </a:buClr>
        <a:buFont typeface="Wingdings 3"/>
        <a:buChar char=""/>
        <a:defRPr kumimoji="0" lang="en-US" sz="2000" kern="1200" spc="0" smtClean="0">
          <a:solidFill>
            <a:schemeClr val="tx1"/>
          </a:solidFill>
          <a:latin typeface="Arial" charset="0"/>
          <a:ea typeface="Arial" charset="0"/>
          <a:cs typeface="Arial"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gif"/><Relationship Id="rId4" Type="http://schemas.openxmlformats.org/officeDocument/2006/relationships/hyperlink" Target="http://www.google.com/url?sa=i&amp;rct=j&amp;q=&amp;esrc=s&amp;frm=1&amp;source=images&amp;cd=&amp;cad=rja&amp;uact=8&amp;ved=0ahUKEwiw2cTvn5vKAhUU1GMKHSlBC6QQjRwIBw&amp;url=http://www.1017theteam.com/page.php?page_id=84&amp;psig=AFQjCNERNH1_NF0Q6f8E6brUhj5sXVTy1g&amp;ust=145237801133131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gif"/><Relationship Id="rId5" Type="http://schemas.openxmlformats.org/officeDocument/2006/relationships/hyperlink" Target="http://www.google.com/url?sa=i&amp;rct=j&amp;q=&amp;esrc=s&amp;frm=1&amp;source=images&amp;cd=&amp;cad=rja&amp;uact=8&amp;ved=0ahUKEwiw2cTvn5vKAhUU1GMKHSlBC6QQjRwIBw&amp;url=http://www.1017theteam.com/page.php?page_id=84&amp;psig=AFQjCNERNH1_NF0Q6f8E6brUhj5sXVTy1g&amp;ust=1452378011331319" TargetMode="Externa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6.gif"/><Relationship Id="rId4" Type="http://schemas.openxmlformats.org/officeDocument/2006/relationships/hyperlink" Target="http://www.google.com/url?sa=i&amp;rct=j&amp;q=&amp;esrc=s&amp;frm=1&amp;source=images&amp;cd=&amp;cad=rja&amp;uact=8&amp;ved=0ahUKEwiw2cTvn5vKAhUU1GMKHSlBC6QQjRwIBw&amp;url=http://www.1017theteam.com/page.php?page_id=84&amp;psig=AFQjCNERNH1_NF0Q6f8E6brUhj5sXVTy1g&amp;ust=145237801133131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Sgonzales@salud.unm.edu"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sgonzales@salud.unm.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p:nvPr>
        </p:nvSpPr>
        <p:spPr/>
        <p:txBody>
          <a:bodyPr anchor="ctr">
            <a:normAutofit/>
          </a:bodyPr>
          <a:lstStyle/>
          <a:p>
            <a:pPr>
              <a:lnSpc>
                <a:spcPct val="90000"/>
              </a:lnSpc>
            </a:pPr>
            <a:r>
              <a:rPr lang="en-US" sz="2625" dirty="0"/>
              <a:t>HSC Sponsored Projects/ Department Training Click-Agreements</a:t>
            </a:r>
          </a:p>
        </p:txBody>
      </p:sp>
      <p:pic>
        <p:nvPicPr>
          <p:cNvPr id="2" name="Picture 1" descr="UNM-HSC2-0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605244"/>
            <a:ext cx="8229600" cy="2921509"/>
          </a:xfrm>
          <a:prstGeom prst="rect">
            <a:avLst/>
          </a:prstGeom>
          <a:noFill/>
        </p:spPr>
      </p:pic>
    </p:spTree>
    <p:extLst>
      <p:ext uri="{BB962C8B-B14F-4D97-AF65-F5344CB8AC3E}">
        <p14:creationId xmlns:p14="http://schemas.microsoft.com/office/powerpoint/2010/main" val="1377184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Workspace</a:t>
            </a:r>
          </a:p>
        </p:txBody>
      </p:sp>
      <p:sp>
        <p:nvSpPr>
          <p:cNvPr id="5" name="Content Placeholder 4"/>
          <p:cNvSpPr>
            <a:spLocks noGrp="1"/>
          </p:cNvSpPr>
          <p:nvPr>
            <p:ph idx="1"/>
          </p:nvPr>
        </p:nvSpPr>
        <p:spPr>
          <a:xfrm>
            <a:off x="5983763" y="2515871"/>
            <a:ext cx="2282824" cy="143605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extBox 6"/>
          <p:cNvSpPr txBox="1"/>
          <p:nvPr/>
        </p:nvSpPr>
        <p:spPr>
          <a:xfrm>
            <a:off x="6720840" y="2878172"/>
            <a:ext cx="1130502" cy="727122"/>
          </a:xfrm>
          <a:prstGeom prst="rect">
            <a:avLst/>
          </a:prstGeom>
          <a:noFill/>
        </p:spPr>
        <p:txBody>
          <a:bodyPr wrap="square" rtlCol="0">
            <a:spAutoFit/>
          </a:bodyPr>
          <a:lstStyle/>
          <a:p>
            <a:r>
              <a:rPr lang="en-US" sz="825" b="1" dirty="0">
                <a:solidFill>
                  <a:schemeClr val="tx2"/>
                </a:solidFill>
                <a:latin typeface="Calibri" panose="020F0502020204030204" pitchFamily="34" charset="0"/>
              </a:rPr>
              <a:t>Having trouble finding your record? Modify the search by adding or removing additional fields. </a:t>
            </a:r>
            <a:endParaRPr lang="en-US" sz="1200" b="1" dirty="0">
              <a:solidFill>
                <a:schemeClr val="tx2"/>
              </a:solidFill>
              <a:latin typeface="Calibri" panose="020F0502020204030204" pitchFamily="34" charset="0"/>
            </a:endParaRPr>
          </a:p>
        </p:txBody>
      </p:sp>
      <p:pic>
        <p:nvPicPr>
          <p:cNvPr id="6" name="Picture 5">
            <a:extLst>
              <a:ext uri="{FF2B5EF4-FFF2-40B4-BE49-F238E27FC236}">
                <a16:creationId xmlns:a16="http://schemas.microsoft.com/office/drawing/2014/main" id="{52EC9CE4-0CB0-4083-9337-0AA31674A3F1}"/>
              </a:ext>
            </a:extLst>
          </p:cNvPr>
          <p:cNvPicPr>
            <a:picLocks noChangeAspect="1"/>
          </p:cNvPicPr>
          <p:nvPr/>
        </p:nvPicPr>
        <p:blipFill>
          <a:blip r:embed="rId2"/>
          <a:stretch>
            <a:fillRect/>
          </a:stretch>
        </p:blipFill>
        <p:spPr>
          <a:xfrm>
            <a:off x="668813" y="1524432"/>
            <a:ext cx="5314950" cy="2707481"/>
          </a:xfrm>
          <a:prstGeom prst="rect">
            <a:avLst/>
          </a:prstGeom>
        </p:spPr>
      </p:pic>
    </p:spTree>
    <p:extLst>
      <p:ext uri="{BB962C8B-B14F-4D97-AF65-F5344CB8AC3E}">
        <p14:creationId xmlns:p14="http://schemas.microsoft.com/office/powerpoint/2010/main" val="372719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C550E1-47B3-410F-B7E5-D3C94D97ED87}"/>
              </a:ext>
            </a:extLst>
          </p:cNvPr>
          <p:cNvPicPr>
            <a:picLocks noChangeAspect="1"/>
          </p:cNvPicPr>
          <p:nvPr/>
        </p:nvPicPr>
        <p:blipFill>
          <a:blip r:embed="rId3"/>
          <a:stretch>
            <a:fillRect/>
          </a:stretch>
        </p:blipFill>
        <p:spPr>
          <a:xfrm>
            <a:off x="64066" y="1157956"/>
            <a:ext cx="9079934" cy="2138543"/>
          </a:xfrm>
          <a:prstGeom prst="rect">
            <a:avLst/>
          </a:prstGeom>
        </p:spPr>
      </p:pic>
      <p:sp>
        <p:nvSpPr>
          <p:cNvPr id="2" name="Title 1"/>
          <p:cNvSpPr>
            <a:spLocks noGrp="1"/>
          </p:cNvSpPr>
          <p:nvPr>
            <p:ph type="title"/>
          </p:nvPr>
        </p:nvSpPr>
        <p:spPr/>
        <p:txBody>
          <a:bodyPr>
            <a:normAutofit/>
          </a:bodyPr>
          <a:lstStyle/>
          <a:p>
            <a:r>
              <a:rPr lang="en-US" dirty="0"/>
              <a:t>Creating a New Agreement</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37385" y="1403185"/>
            <a:ext cx="6378178" cy="165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312015" y="2660032"/>
            <a:ext cx="1773050" cy="402883"/>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10" name="Straight Arrow Connector 9"/>
          <p:cNvCxnSpPr>
            <a:cxnSpLocks/>
            <a:stCxn id="7" idx="1"/>
            <a:endCxn id="9" idx="7"/>
          </p:cNvCxnSpPr>
          <p:nvPr/>
        </p:nvCxnSpPr>
        <p:spPr>
          <a:xfrm flipH="1">
            <a:off x="1825408" y="2241525"/>
            <a:ext cx="1651642" cy="4775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77050" y="2068400"/>
            <a:ext cx="1885950" cy="346249"/>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From the Agreements tab, select “Create Agreement”</a:t>
            </a:r>
          </a:p>
        </p:txBody>
      </p:sp>
    </p:spTree>
    <p:extLst>
      <p:ext uri="{BB962C8B-B14F-4D97-AF65-F5344CB8AC3E}">
        <p14:creationId xmlns:p14="http://schemas.microsoft.com/office/powerpoint/2010/main" val="343164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C550E1-47B3-410F-B7E5-D3C94D97ED87}"/>
              </a:ext>
            </a:extLst>
          </p:cNvPr>
          <p:cNvPicPr>
            <a:picLocks noChangeAspect="1"/>
          </p:cNvPicPr>
          <p:nvPr/>
        </p:nvPicPr>
        <p:blipFill>
          <a:blip r:embed="rId3"/>
          <a:stretch>
            <a:fillRect/>
          </a:stretch>
        </p:blipFill>
        <p:spPr>
          <a:xfrm>
            <a:off x="906831" y="1157957"/>
            <a:ext cx="7696726" cy="1501923"/>
          </a:xfrm>
          <a:prstGeom prst="rect">
            <a:avLst/>
          </a:prstGeom>
        </p:spPr>
      </p:pic>
      <p:sp>
        <p:nvSpPr>
          <p:cNvPr id="2" name="Title 1"/>
          <p:cNvSpPr>
            <a:spLocks noGrp="1"/>
          </p:cNvSpPr>
          <p:nvPr>
            <p:ph type="title"/>
          </p:nvPr>
        </p:nvSpPr>
        <p:spPr/>
        <p:txBody>
          <a:bodyPr/>
          <a:lstStyle/>
          <a:p>
            <a:r>
              <a:rPr lang="en-US" dirty="0"/>
              <a:t>Creating a New Agreement</a:t>
            </a:r>
          </a:p>
        </p:txBody>
      </p:sp>
      <p:sp>
        <p:nvSpPr>
          <p:cNvPr id="5" name="Content Placeholder 4"/>
          <p:cNvSpPr>
            <a:spLocks noGrp="1"/>
          </p:cNvSpPr>
          <p:nvPr>
            <p:ph sz="quarter" idx="1"/>
          </p:nvPr>
        </p:nvSpPr>
        <p:spPr>
          <a:xfrm>
            <a:off x="853405" y="2753646"/>
            <a:ext cx="7803578" cy="1717705"/>
          </a:xfrm>
        </p:spPr>
        <p:txBody>
          <a:bodyPr>
            <a:noAutofit/>
          </a:bodyPr>
          <a:lstStyle/>
          <a:p>
            <a:r>
              <a:rPr lang="en-US" sz="1200" dirty="0"/>
              <a:t>Only select “For an Unfunded (Ancillary) Agreement </a:t>
            </a:r>
            <a:r>
              <a:rPr lang="en-US" sz="825" dirty="0"/>
              <a:t>(Material Transfer Agreement, Confidentiality Agreement, Data Use Agreement, etc.) </a:t>
            </a:r>
            <a:r>
              <a:rPr lang="en-US" sz="1200" dirty="0"/>
              <a:t>and Subaward agreements.</a:t>
            </a:r>
          </a:p>
          <a:p>
            <a:endParaRPr lang="en-US" sz="1200" dirty="0"/>
          </a:p>
          <a:p>
            <a:r>
              <a:rPr lang="en-US" sz="900" u="sng" dirty="0"/>
              <a:t>DO NOT </a:t>
            </a:r>
            <a:r>
              <a:rPr lang="en-US" sz="900" dirty="0"/>
              <a:t>select “Create Agreement” if your project is a:</a:t>
            </a:r>
          </a:p>
          <a:p>
            <a:pPr lvl="1"/>
            <a:r>
              <a:rPr lang="en-US" sz="900" dirty="0">
                <a:solidFill>
                  <a:schemeClr val="tx2"/>
                </a:solidFill>
              </a:rPr>
              <a:t>Is a Grant</a:t>
            </a:r>
          </a:p>
          <a:p>
            <a:pPr lvl="1"/>
            <a:r>
              <a:rPr lang="en-US" sz="900" dirty="0">
                <a:solidFill>
                  <a:schemeClr val="tx2"/>
                </a:solidFill>
              </a:rPr>
              <a:t>Funded Contract or CTA</a:t>
            </a:r>
          </a:p>
          <a:p>
            <a:pPr lvl="1"/>
            <a:r>
              <a:rPr lang="en-US" sz="900" dirty="0">
                <a:solidFill>
                  <a:schemeClr val="tx2"/>
                </a:solidFill>
              </a:rPr>
              <a:t>Supplement</a:t>
            </a:r>
          </a:p>
          <a:p>
            <a:pPr lvl="1"/>
            <a:r>
              <a:rPr lang="en-US" sz="900" dirty="0">
                <a:solidFill>
                  <a:schemeClr val="tx2"/>
                </a:solidFill>
              </a:rPr>
              <a:t>Competitive Renewal (an application for a new cycle of funding, e.g., years 6-10 on an NIH R01) </a:t>
            </a:r>
          </a:p>
          <a:p>
            <a:pPr marL="150876" lvl="1" indent="0">
              <a:buNone/>
            </a:pPr>
            <a:endParaRPr lang="en-US" sz="900" dirty="0">
              <a:solidFill>
                <a:schemeClr val="tx2"/>
              </a:solidFill>
            </a:endParaRPr>
          </a:p>
          <a:p>
            <a:pPr marL="150876" lvl="1" indent="0">
              <a:buNone/>
            </a:pPr>
            <a:r>
              <a:rPr lang="en-US" sz="900" dirty="0">
                <a:solidFill>
                  <a:schemeClr val="tx2"/>
                </a:solidFill>
              </a:rPr>
              <a:t>Departments will still use the Grants system for the Initiation of Funded Agreements. SPO will select and fill out forms for funded agreements In the Agreements module and negotiate them using the agreements module.</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2598" y="1238535"/>
            <a:ext cx="6378178" cy="165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369410" y="2246024"/>
            <a:ext cx="1057394" cy="186059"/>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10" name="Straight Arrow Connector 9"/>
          <p:cNvCxnSpPr>
            <a:cxnSpLocks/>
            <a:endCxn id="9" idx="7"/>
          </p:cNvCxnSpPr>
          <p:nvPr/>
        </p:nvCxnSpPr>
        <p:spPr>
          <a:xfrm flipH="1">
            <a:off x="2271952" y="1612055"/>
            <a:ext cx="1291229" cy="66121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63179" y="1481841"/>
            <a:ext cx="1885950" cy="346249"/>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latin typeface="Calibri" panose="020F0502020204030204" pitchFamily="34" charset="0"/>
              </a:rPr>
              <a:t>From the Agreements tab, select “Create Agreement”</a:t>
            </a:r>
          </a:p>
        </p:txBody>
      </p:sp>
      <p:pic>
        <p:nvPicPr>
          <p:cNvPr id="4098" name="Picture 2" descr="C:\Users\dcrepella\AppData\Local\Microsoft\Windows\Temporary Internet Files\Content.IE5\JVLUKI2L\schoolfreeware_Stop_Sign[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9294" y="3088097"/>
            <a:ext cx="494111" cy="48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47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53D641-5939-4916-8831-16E08B5F6531}"/>
              </a:ext>
            </a:extLst>
          </p:cNvPr>
          <p:cNvPicPr>
            <a:picLocks noChangeAspect="1"/>
          </p:cNvPicPr>
          <p:nvPr/>
        </p:nvPicPr>
        <p:blipFill>
          <a:blip r:embed="rId3"/>
          <a:stretch>
            <a:fillRect/>
          </a:stretch>
        </p:blipFill>
        <p:spPr>
          <a:xfrm>
            <a:off x="1774256" y="1337968"/>
            <a:ext cx="2575800" cy="3372769"/>
          </a:xfrm>
          <a:prstGeom prst="rect">
            <a:avLst/>
          </a:prstGeom>
        </p:spPr>
      </p:pic>
      <p:sp>
        <p:nvSpPr>
          <p:cNvPr id="2" name="Title 1"/>
          <p:cNvSpPr>
            <a:spLocks noGrp="1"/>
          </p:cNvSpPr>
          <p:nvPr>
            <p:ph type="title"/>
          </p:nvPr>
        </p:nvSpPr>
        <p:spPr/>
        <p:txBody>
          <a:bodyPr>
            <a:normAutofit fontScale="90000"/>
          </a:bodyPr>
          <a:lstStyle/>
          <a:p>
            <a:r>
              <a:rPr lang="en-US" dirty="0"/>
              <a:t>Creating a New Agreement Record</a:t>
            </a:r>
          </a:p>
        </p:txBody>
      </p:sp>
      <p:sp>
        <p:nvSpPr>
          <p:cNvPr id="3" name="Content Placeholder 2"/>
          <p:cNvSpPr>
            <a:spLocks noGrp="1"/>
          </p:cNvSpPr>
          <p:nvPr>
            <p:ph idx="1"/>
          </p:nvPr>
        </p:nvSpPr>
        <p:spPr>
          <a:xfrm>
            <a:off x="295464" y="1389255"/>
            <a:ext cx="1478792" cy="3139751"/>
          </a:xfrm>
          <a:solidFill>
            <a:schemeClr val="accent1">
              <a:lumMod val="20000"/>
              <a:lumOff val="80000"/>
            </a:schemeClr>
          </a:solidFill>
          <a:ln>
            <a:solidFill>
              <a:schemeClr val="tx1"/>
            </a:solidFill>
          </a:ln>
        </p:spPr>
        <p:txBody>
          <a:bodyPr>
            <a:normAutofit/>
          </a:bodyPr>
          <a:lstStyle/>
          <a:p>
            <a:pPr marL="0" indent="0" algn="ctr">
              <a:buNone/>
            </a:pPr>
            <a:r>
              <a:rPr lang="en-US" sz="1575" b="1" dirty="0">
                <a:latin typeface="Calibri" panose="020F0502020204030204" pitchFamily="34" charset="0"/>
              </a:rPr>
              <a:t>Clicking on “Create Agreement” will generate a new Agreement Record and display this first page of the smart form: </a:t>
            </a:r>
          </a:p>
          <a:p>
            <a:pPr marL="0" indent="0" algn="ctr">
              <a:buNone/>
            </a:pPr>
            <a:r>
              <a:rPr lang="en-US" sz="1575" b="1" dirty="0">
                <a:latin typeface="Calibri" panose="020F0502020204030204" pitchFamily="34" charset="0"/>
              </a:rPr>
              <a:t>Agreement Upload</a:t>
            </a:r>
          </a:p>
          <a:p>
            <a:endParaRPr lang="en-US" dirty="0"/>
          </a:p>
        </p:txBody>
      </p:sp>
      <p:sp>
        <p:nvSpPr>
          <p:cNvPr id="14" name="TextBox 13"/>
          <p:cNvSpPr txBox="1"/>
          <p:nvPr/>
        </p:nvSpPr>
        <p:spPr>
          <a:xfrm>
            <a:off x="4398244" y="1974612"/>
            <a:ext cx="736274" cy="69858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788" b="1" dirty="0">
                <a:solidFill>
                  <a:schemeClr val="tx2"/>
                </a:solidFill>
                <a:latin typeface="Calibri" panose="020F0502020204030204" pitchFamily="34" charset="0"/>
              </a:rPr>
              <a:t>Mandatory fields are marked with a Red Asterisk</a:t>
            </a:r>
          </a:p>
        </p:txBody>
      </p:sp>
      <p:cxnSp>
        <p:nvCxnSpPr>
          <p:cNvPr id="15" name="Elbow Connector 14"/>
          <p:cNvCxnSpPr>
            <a:cxnSpLocks/>
          </p:cNvCxnSpPr>
          <p:nvPr/>
        </p:nvCxnSpPr>
        <p:spPr>
          <a:xfrm rot="10800000">
            <a:off x="2492529" y="2512275"/>
            <a:ext cx="1892194" cy="745313"/>
          </a:xfrm>
          <a:prstGeom prst="bent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98246" y="3187844"/>
            <a:ext cx="1742939" cy="334835"/>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788" b="1" dirty="0">
                <a:solidFill>
                  <a:schemeClr val="tx2"/>
                </a:solidFill>
                <a:latin typeface="Calibri" panose="020F0502020204030204" pitchFamily="34" charset="0"/>
              </a:rPr>
              <a:t>You can Navigate all </a:t>
            </a:r>
            <a:r>
              <a:rPr lang="en-US" sz="788" b="1" dirty="0" err="1">
                <a:solidFill>
                  <a:schemeClr val="tx2"/>
                </a:solidFill>
                <a:latin typeface="Calibri" panose="020F0502020204030204" pitchFamily="34" charset="0"/>
              </a:rPr>
              <a:t>smartforms</a:t>
            </a:r>
            <a:r>
              <a:rPr lang="en-US" sz="788" b="1" dirty="0">
                <a:solidFill>
                  <a:schemeClr val="tx2"/>
                </a:solidFill>
                <a:latin typeface="Calibri" panose="020F0502020204030204" pitchFamily="34" charset="0"/>
              </a:rPr>
              <a:t> using the navigation bar to the left</a:t>
            </a:r>
          </a:p>
        </p:txBody>
      </p:sp>
      <p:cxnSp>
        <p:nvCxnSpPr>
          <p:cNvPr id="12" name="Elbow Connector 11"/>
          <p:cNvCxnSpPr>
            <a:cxnSpLocks/>
          </p:cNvCxnSpPr>
          <p:nvPr/>
        </p:nvCxnSpPr>
        <p:spPr>
          <a:xfrm rot="10800000">
            <a:off x="2719553" y="2336505"/>
            <a:ext cx="1665170" cy="9525"/>
          </a:xfrm>
          <a:prstGeom prst="bent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685372" y="1405137"/>
            <a:ext cx="1246993" cy="577338"/>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788" b="1" dirty="0">
                <a:solidFill>
                  <a:schemeClr val="tx2"/>
                </a:solidFill>
                <a:latin typeface="Calibri" panose="020F0502020204030204" pitchFamily="34" charset="0"/>
              </a:rPr>
              <a:t>You can use the validation tool to make sure all mandatory fields are filled</a:t>
            </a:r>
          </a:p>
        </p:txBody>
      </p:sp>
      <p:cxnSp>
        <p:nvCxnSpPr>
          <p:cNvPr id="17" name="Elbow Connector 16"/>
          <p:cNvCxnSpPr/>
          <p:nvPr/>
        </p:nvCxnSpPr>
        <p:spPr>
          <a:xfrm rot="10800000" flipV="1">
            <a:off x="2049138" y="1405136"/>
            <a:ext cx="3636235" cy="256500"/>
          </a:xfrm>
          <a:prstGeom prst="bentConnector3">
            <a:avLst>
              <a:gd name="adj1" fmla="val 9749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6984" y="1958278"/>
            <a:ext cx="1246993" cy="577338"/>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788" b="1" dirty="0">
                <a:solidFill>
                  <a:schemeClr val="tx2"/>
                </a:solidFill>
                <a:latin typeface="Calibri" panose="020F0502020204030204" pitchFamily="34" charset="0"/>
              </a:rPr>
              <a:t>You can use the compare tool to see all previous versions to the forms (tracking changes).</a:t>
            </a:r>
          </a:p>
        </p:txBody>
      </p:sp>
      <p:cxnSp>
        <p:nvCxnSpPr>
          <p:cNvPr id="22" name="Elbow Connector 21"/>
          <p:cNvCxnSpPr>
            <a:cxnSpLocks/>
          </p:cNvCxnSpPr>
          <p:nvPr/>
        </p:nvCxnSpPr>
        <p:spPr>
          <a:xfrm rot="10800000">
            <a:off x="2322261" y="1679625"/>
            <a:ext cx="3174722" cy="289815"/>
          </a:xfrm>
          <a:prstGeom prst="bent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19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dirty="0"/>
              <a:t>Creating a New Agreement</a:t>
            </a:r>
          </a:p>
        </p:txBody>
      </p:sp>
      <p:pic>
        <p:nvPicPr>
          <p:cNvPr id="6" name="Picture 5">
            <a:extLst>
              <a:ext uri="{FF2B5EF4-FFF2-40B4-BE49-F238E27FC236}">
                <a16:creationId xmlns:a16="http://schemas.microsoft.com/office/drawing/2014/main" id="{143A19CB-F308-4C33-BD40-E5128F7CA9BF}"/>
              </a:ext>
            </a:extLst>
          </p:cNvPr>
          <p:cNvPicPr>
            <a:picLocks noChangeAspect="1"/>
          </p:cNvPicPr>
          <p:nvPr/>
        </p:nvPicPr>
        <p:blipFill>
          <a:blip r:embed="rId3"/>
          <a:stretch>
            <a:fillRect/>
          </a:stretch>
        </p:blipFill>
        <p:spPr>
          <a:xfrm>
            <a:off x="2732485" y="1439466"/>
            <a:ext cx="3679031" cy="2264569"/>
          </a:xfrm>
          <a:prstGeom prst="rect">
            <a:avLst/>
          </a:prstGeom>
        </p:spPr>
      </p:pic>
      <p:sp>
        <p:nvSpPr>
          <p:cNvPr id="8" name="TextBox 7">
            <a:extLst>
              <a:ext uri="{FF2B5EF4-FFF2-40B4-BE49-F238E27FC236}">
                <a16:creationId xmlns:a16="http://schemas.microsoft.com/office/drawing/2014/main" id="{5D385794-94DB-4274-9258-3C9AF0B34354}"/>
              </a:ext>
            </a:extLst>
          </p:cNvPr>
          <p:cNvSpPr txBox="1"/>
          <p:nvPr/>
        </p:nvSpPr>
        <p:spPr>
          <a:xfrm>
            <a:off x="6470410" y="2908675"/>
            <a:ext cx="2628899" cy="646331"/>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If the contracting party has provided an agreement, then you add it to the upload draft. If they have not, then check the box below it saying that the “First Draft will be generated internally</a:t>
            </a:r>
          </a:p>
        </p:txBody>
      </p:sp>
      <p:cxnSp>
        <p:nvCxnSpPr>
          <p:cNvPr id="9" name="Straight Arrow Connector 8">
            <a:extLst>
              <a:ext uri="{FF2B5EF4-FFF2-40B4-BE49-F238E27FC236}">
                <a16:creationId xmlns:a16="http://schemas.microsoft.com/office/drawing/2014/main" id="{F2E61D75-22B3-46B2-8F6A-DD6F570DD36C}"/>
              </a:ext>
            </a:extLst>
          </p:cNvPr>
          <p:cNvCxnSpPr>
            <a:cxnSpLocks/>
          </p:cNvCxnSpPr>
          <p:nvPr/>
        </p:nvCxnSpPr>
        <p:spPr>
          <a:xfrm flipH="1">
            <a:off x="5755991" y="2908674"/>
            <a:ext cx="714419" cy="16560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C4DDC8B-7B4A-411C-9884-9ECEAEB2D794}"/>
              </a:ext>
            </a:extLst>
          </p:cNvPr>
          <p:cNvCxnSpPr>
            <a:cxnSpLocks/>
          </p:cNvCxnSpPr>
          <p:nvPr/>
        </p:nvCxnSpPr>
        <p:spPr>
          <a:xfrm flipH="1" flipV="1">
            <a:off x="5292485" y="3486437"/>
            <a:ext cx="1178388" cy="4548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92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D382-27C1-4937-BCD7-28DB7509F2CD}"/>
              </a:ext>
            </a:extLst>
          </p:cNvPr>
          <p:cNvSpPr>
            <a:spLocks noGrp="1"/>
          </p:cNvSpPr>
          <p:nvPr>
            <p:ph type="title"/>
          </p:nvPr>
        </p:nvSpPr>
        <p:spPr/>
        <p:txBody>
          <a:bodyPr/>
          <a:lstStyle/>
          <a:p>
            <a:r>
              <a:rPr lang="en-US" dirty="0"/>
              <a:t>Creating a New Agreement</a:t>
            </a:r>
          </a:p>
        </p:txBody>
      </p:sp>
      <p:pic>
        <p:nvPicPr>
          <p:cNvPr id="9" name="Content Placeholder 8">
            <a:extLst>
              <a:ext uri="{FF2B5EF4-FFF2-40B4-BE49-F238E27FC236}">
                <a16:creationId xmlns:a16="http://schemas.microsoft.com/office/drawing/2014/main" id="{C7FBCADD-B214-46F5-848B-15CDCA23514E}"/>
              </a:ext>
            </a:extLst>
          </p:cNvPr>
          <p:cNvPicPr>
            <a:picLocks noGrp="1" noChangeAspect="1"/>
          </p:cNvPicPr>
          <p:nvPr>
            <p:ph idx="1"/>
          </p:nvPr>
        </p:nvPicPr>
        <p:blipFill>
          <a:blip r:embed="rId2"/>
          <a:stretch>
            <a:fillRect/>
          </a:stretch>
        </p:blipFill>
        <p:spPr>
          <a:xfrm>
            <a:off x="748393" y="1488750"/>
            <a:ext cx="2745238" cy="3017044"/>
          </a:xfrm>
        </p:spPr>
      </p:pic>
      <p:sp>
        <p:nvSpPr>
          <p:cNvPr id="10" name="TextBox 9">
            <a:extLst>
              <a:ext uri="{FF2B5EF4-FFF2-40B4-BE49-F238E27FC236}">
                <a16:creationId xmlns:a16="http://schemas.microsoft.com/office/drawing/2014/main" id="{D57F9CB7-D4CF-498D-8BBD-9035DA74D67C}"/>
              </a:ext>
            </a:extLst>
          </p:cNvPr>
          <p:cNvSpPr txBox="1"/>
          <p:nvPr/>
        </p:nvSpPr>
        <p:spPr>
          <a:xfrm>
            <a:off x="4710979" y="1124796"/>
            <a:ext cx="2628897" cy="1061829"/>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Add the Agreement Name.</a:t>
            </a:r>
          </a:p>
          <a:p>
            <a:endParaRPr lang="en-US" sz="900" b="1" dirty="0">
              <a:solidFill>
                <a:schemeClr val="tx2"/>
              </a:solidFill>
              <a:latin typeface="Calibri" panose="020F0502020204030204" pitchFamily="34" charset="0"/>
            </a:endParaRPr>
          </a:p>
          <a:p>
            <a:r>
              <a:rPr lang="en-US" sz="900" b="1" dirty="0">
                <a:solidFill>
                  <a:schemeClr val="tx2"/>
                </a:solidFill>
                <a:latin typeface="Calibri" panose="020F0502020204030204" pitchFamily="34" charset="0"/>
              </a:rPr>
              <a:t>*Note* For Subaward Agreements be sure to add the related Grant “FP Number” in front then add a dash, and then the </a:t>
            </a:r>
            <a:r>
              <a:rPr lang="en-US" sz="900" b="1" dirty="0" err="1">
                <a:solidFill>
                  <a:schemeClr val="tx2"/>
                </a:solidFill>
                <a:latin typeface="Calibri" panose="020F0502020204030204" pitchFamily="34" charset="0"/>
              </a:rPr>
              <a:t>subawardee</a:t>
            </a:r>
            <a:r>
              <a:rPr lang="en-US" sz="900" b="1" dirty="0">
                <a:solidFill>
                  <a:schemeClr val="tx2"/>
                </a:solidFill>
                <a:latin typeface="Calibri" panose="020F0502020204030204" pitchFamily="34" charset="0"/>
              </a:rPr>
              <a:t> name,  and then the title (i.e. FP1921 – University of Washington – Making the World a better place).</a:t>
            </a:r>
          </a:p>
        </p:txBody>
      </p:sp>
      <p:sp>
        <p:nvSpPr>
          <p:cNvPr id="11" name="TextBox 10">
            <a:extLst>
              <a:ext uri="{FF2B5EF4-FFF2-40B4-BE49-F238E27FC236}">
                <a16:creationId xmlns:a16="http://schemas.microsoft.com/office/drawing/2014/main" id="{B94F1680-BA24-4579-B6F9-41BC1333C09F}"/>
              </a:ext>
            </a:extLst>
          </p:cNvPr>
          <p:cNvSpPr txBox="1"/>
          <p:nvPr/>
        </p:nvSpPr>
        <p:spPr>
          <a:xfrm>
            <a:off x="4710979" y="2358853"/>
            <a:ext cx="2628899" cy="923330"/>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Select the Agreement Type (remember they have to be the unfunded type or a subaward(e.g. MTA, DUA, CDA, OTH(other), or SUB)). KEEP IN MIND THAT PAGES 1 AND 2 OF ALL AGREEMENTS WILL LOOK THE SAME. THE PAGES AFTER THOSE ARE SPECIFIC TO THE AGREEMENT TYPE.</a:t>
            </a:r>
          </a:p>
        </p:txBody>
      </p:sp>
      <p:sp>
        <p:nvSpPr>
          <p:cNvPr id="12" name="TextBox 11">
            <a:extLst>
              <a:ext uri="{FF2B5EF4-FFF2-40B4-BE49-F238E27FC236}">
                <a16:creationId xmlns:a16="http://schemas.microsoft.com/office/drawing/2014/main" id="{7F541523-94A6-422B-AB97-80F93FE62AC5}"/>
              </a:ext>
            </a:extLst>
          </p:cNvPr>
          <p:cNvSpPr txBox="1"/>
          <p:nvPr/>
        </p:nvSpPr>
        <p:spPr>
          <a:xfrm>
            <a:off x="4710977" y="3476042"/>
            <a:ext cx="2628899" cy="230832"/>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Add the Agreement Description</a:t>
            </a:r>
          </a:p>
        </p:txBody>
      </p:sp>
      <p:sp>
        <p:nvSpPr>
          <p:cNvPr id="13" name="TextBox 12">
            <a:extLst>
              <a:ext uri="{FF2B5EF4-FFF2-40B4-BE49-F238E27FC236}">
                <a16:creationId xmlns:a16="http://schemas.microsoft.com/office/drawing/2014/main" id="{0A274D1D-1175-4B70-9648-4B7ACC299996}"/>
              </a:ext>
            </a:extLst>
          </p:cNvPr>
          <p:cNvSpPr txBox="1"/>
          <p:nvPr/>
        </p:nvSpPr>
        <p:spPr>
          <a:xfrm>
            <a:off x="4710978" y="3894592"/>
            <a:ext cx="2628899"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Add any and all supporting documents (much like Grants, this system will be a document resource for you)</a:t>
            </a:r>
          </a:p>
        </p:txBody>
      </p:sp>
      <p:cxnSp>
        <p:nvCxnSpPr>
          <p:cNvPr id="14" name="Straight Arrow Connector 13">
            <a:extLst>
              <a:ext uri="{FF2B5EF4-FFF2-40B4-BE49-F238E27FC236}">
                <a16:creationId xmlns:a16="http://schemas.microsoft.com/office/drawing/2014/main" id="{C4D0AB7D-A39D-4043-841C-F6D4A310F2C3}"/>
              </a:ext>
            </a:extLst>
          </p:cNvPr>
          <p:cNvCxnSpPr>
            <a:cxnSpLocks/>
          </p:cNvCxnSpPr>
          <p:nvPr/>
        </p:nvCxnSpPr>
        <p:spPr>
          <a:xfrm flipH="1">
            <a:off x="2312803" y="1182902"/>
            <a:ext cx="2398174" cy="56792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561401-1D72-40D7-A720-272CF8B5388D}"/>
              </a:ext>
            </a:extLst>
          </p:cNvPr>
          <p:cNvCxnSpPr>
            <a:cxnSpLocks/>
          </p:cNvCxnSpPr>
          <p:nvPr/>
        </p:nvCxnSpPr>
        <p:spPr>
          <a:xfrm flipH="1" flipV="1">
            <a:off x="2232399" y="2259551"/>
            <a:ext cx="2478578" cy="24079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E94AFAC-3B61-465E-9F0C-17C70E24F02D}"/>
              </a:ext>
            </a:extLst>
          </p:cNvPr>
          <p:cNvCxnSpPr>
            <a:cxnSpLocks/>
            <a:stCxn id="12" idx="1"/>
          </p:cNvCxnSpPr>
          <p:nvPr/>
        </p:nvCxnSpPr>
        <p:spPr>
          <a:xfrm flipH="1" flipV="1">
            <a:off x="3395893" y="2724719"/>
            <a:ext cx="1315084" cy="86673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9410C2-2A44-4C71-8C9E-2E15B34DA734}"/>
              </a:ext>
            </a:extLst>
          </p:cNvPr>
          <p:cNvCxnSpPr>
            <a:cxnSpLocks/>
          </p:cNvCxnSpPr>
          <p:nvPr/>
        </p:nvCxnSpPr>
        <p:spPr>
          <a:xfrm flipH="1">
            <a:off x="3493631" y="3979493"/>
            <a:ext cx="1217348"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99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104CC2-8E58-4469-B2AC-FC6DC1F90749}"/>
              </a:ext>
            </a:extLst>
          </p:cNvPr>
          <p:cNvPicPr>
            <a:picLocks noChangeAspect="1"/>
          </p:cNvPicPr>
          <p:nvPr/>
        </p:nvPicPr>
        <p:blipFill>
          <a:blip r:embed="rId3"/>
          <a:stretch>
            <a:fillRect/>
          </a:stretch>
        </p:blipFill>
        <p:spPr>
          <a:xfrm>
            <a:off x="6098751" y="4283466"/>
            <a:ext cx="2493169" cy="464344"/>
          </a:xfrm>
          <a:prstGeom prst="rect">
            <a:avLst/>
          </a:prstGeom>
        </p:spPr>
      </p:pic>
      <p:pic>
        <p:nvPicPr>
          <p:cNvPr id="4" name="Picture 3">
            <a:extLst>
              <a:ext uri="{FF2B5EF4-FFF2-40B4-BE49-F238E27FC236}">
                <a16:creationId xmlns:a16="http://schemas.microsoft.com/office/drawing/2014/main" id="{213F0BB9-A826-4D58-BEFB-B8FFA1BEAD04}"/>
              </a:ext>
            </a:extLst>
          </p:cNvPr>
          <p:cNvPicPr>
            <a:picLocks noChangeAspect="1"/>
          </p:cNvPicPr>
          <p:nvPr/>
        </p:nvPicPr>
        <p:blipFill>
          <a:blip r:embed="rId4"/>
          <a:stretch>
            <a:fillRect/>
          </a:stretch>
        </p:blipFill>
        <p:spPr>
          <a:xfrm>
            <a:off x="2952730" y="1343222"/>
            <a:ext cx="1195732" cy="3362786"/>
          </a:xfrm>
          <a:prstGeom prst="rect">
            <a:avLst/>
          </a:prstGeom>
        </p:spPr>
      </p:pic>
      <p:sp>
        <p:nvSpPr>
          <p:cNvPr id="15" name="Title 1"/>
          <p:cNvSpPr>
            <a:spLocks noGrp="1"/>
          </p:cNvSpPr>
          <p:nvPr>
            <p:ph type="title"/>
          </p:nvPr>
        </p:nvSpPr>
        <p:spPr/>
        <p:txBody>
          <a:bodyPr>
            <a:normAutofit/>
          </a:bodyPr>
          <a:lstStyle/>
          <a:p>
            <a:r>
              <a:rPr lang="en-US" dirty="0"/>
              <a:t>Creating a New Agreement</a:t>
            </a:r>
          </a:p>
        </p:txBody>
      </p:sp>
      <p:sp>
        <p:nvSpPr>
          <p:cNvPr id="5" name="TextBox 4"/>
          <p:cNvSpPr txBox="1"/>
          <p:nvPr/>
        </p:nvSpPr>
        <p:spPr>
          <a:xfrm>
            <a:off x="5491371" y="1475589"/>
            <a:ext cx="3195429"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If you cannot find the sponsor you need, simply enter their information here and click “SAVE”. An email will be sent to SPO/Pre-Award to update the system. </a:t>
            </a:r>
          </a:p>
        </p:txBody>
      </p:sp>
      <p:cxnSp>
        <p:nvCxnSpPr>
          <p:cNvPr id="6" name="Straight Arrow Connector 5"/>
          <p:cNvCxnSpPr>
            <a:cxnSpLocks/>
          </p:cNvCxnSpPr>
          <p:nvPr/>
        </p:nvCxnSpPr>
        <p:spPr>
          <a:xfrm flipH="1">
            <a:off x="4010748" y="1787212"/>
            <a:ext cx="1480624" cy="14248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6382C5-B2DA-4B35-8697-2DB4DA5C1700}"/>
              </a:ext>
            </a:extLst>
          </p:cNvPr>
          <p:cNvSpPr txBox="1"/>
          <p:nvPr/>
        </p:nvSpPr>
        <p:spPr>
          <a:xfrm>
            <a:off x="205114" y="1773497"/>
            <a:ext cx="2628899"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Be sure to enter as much information as you can as this will be useful for contacting the contracting party</a:t>
            </a:r>
          </a:p>
        </p:txBody>
      </p:sp>
      <p:sp>
        <p:nvSpPr>
          <p:cNvPr id="10" name="TextBox 9">
            <a:extLst>
              <a:ext uri="{FF2B5EF4-FFF2-40B4-BE49-F238E27FC236}">
                <a16:creationId xmlns:a16="http://schemas.microsoft.com/office/drawing/2014/main" id="{0F358D71-7345-4237-8159-39C12A1D0A76}"/>
              </a:ext>
            </a:extLst>
          </p:cNvPr>
          <p:cNvSpPr txBox="1"/>
          <p:nvPr/>
        </p:nvSpPr>
        <p:spPr>
          <a:xfrm>
            <a:off x="5491369" y="2453611"/>
            <a:ext cx="3195431" cy="1107996"/>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Be sure to make everyone in the institution who will be working on the agreement “Agreements Collaborators”(including yourself). This will be especially important if the person is not in your department as we are adjusting security parameters for department personnel to be able to see all records in their department. If the person is not in your department, but need to see the record, then this is the only way to allow access. This also gives edit rights and makes sure important emails from the system to be sent to staff.</a:t>
            </a:r>
          </a:p>
        </p:txBody>
      </p:sp>
      <p:sp>
        <p:nvSpPr>
          <p:cNvPr id="11" name="Oval 10">
            <a:extLst>
              <a:ext uri="{FF2B5EF4-FFF2-40B4-BE49-F238E27FC236}">
                <a16:creationId xmlns:a16="http://schemas.microsoft.com/office/drawing/2014/main" id="{EBAFBFCF-0125-4D6C-8898-B07BC19B9559}"/>
              </a:ext>
            </a:extLst>
          </p:cNvPr>
          <p:cNvSpPr/>
          <p:nvPr/>
        </p:nvSpPr>
        <p:spPr>
          <a:xfrm>
            <a:off x="2952729" y="2789608"/>
            <a:ext cx="1195732" cy="25629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12" name="Straight Arrow Connector 11">
            <a:extLst>
              <a:ext uri="{FF2B5EF4-FFF2-40B4-BE49-F238E27FC236}">
                <a16:creationId xmlns:a16="http://schemas.microsoft.com/office/drawing/2014/main" id="{6F024E01-31C8-4E3E-9743-F89D785492AE}"/>
              </a:ext>
            </a:extLst>
          </p:cNvPr>
          <p:cNvCxnSpPr>
            <a:cxnSpLocks/>
            <a:endCxn id="11" idx="6"/>
          </p:cNvCxnSpPr>
          <p:nvPr/>
        </p:nvCxnSpPr>
        <p:spPr>
          <a:xfrm flipH="1" flipV="1">
            <a:off x="4148461" y="2917753"/>
            <a:ext cx="1342911" cy="23441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ight Arrow 10">
            <a:extLst>
              <a:ext uri="{FF2B5EF4-FFF2-40B4-BE49-F238E27FC236}">
                <a16:creationId xmlns:a16="http://schemas.microsoft.com/office/drawing/2014/main" id="{207489CF-35CC-4B01-A568-6E699D4430A5}"/>
              </a:ext>
            </a:extLst>
          </p:cNvPr>
          <p:cNvSpPr/>
          <p:nvPr/>
        </p:nvSpPr>
        <p:spPr>
          <a:xfrm>
            <a:off x="4405846" y="3634309"/>
            <a:ext cx="1295666" cy="11640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0000"/>
                </a:solidFill>
                <a:latin typeface="Calibri" panose="020F0502020204030204" pitchFamily="34" charset="0"/>
              </a:rPr>
              <a:t>Always Click “Save” first, and then click “Continue”. </a:t>
            </a:r>
          </a:p>
        </p:txBody>
      </p:sp>
      <p:sp>
        <p:nvSpPr>
          <p:cNvPr id="17" name="Oval 16">
            <a:extLst>
              <a:ext uri="{FF2B5EF4-FFF2-40B4-BE49-F238E27FC236}">
                <a16:creationId xmlns:a16="http://schemas.microsoft.com/office/drawing/2014/main" id="{94778D49-B712-4F7E-9785-F309A7D9F54B}"/>
              </a:ext>
            </a:extLst>
          </p:cNvPr>
          <p:cNvSpPr/>
          <p:nvPr/>
        </p:nvSpPr>
        <p:spPr>
          <a:xfrm>
            <a:off x="6805819" y="4422228"/>
            <a:ext cx="558254" cy="206102"/>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18" name="Straight Arrow Connector 17">
            <a:extLst>
              <a:ext uri="{FF2B5EF4-FFF2-40B4-BE49-F238E27FC236}">
                <a16:creationId xmlns:a16="http://schemas.microsoft.com/office/drawing/2014/main" id="{83421C51-167A-40FE-8759-FE7F8D6B8A07}"/>
              </a:ext>
            </a:extLst>
          </p:cNvPr>
          <p:cNvCxnSpPr>
            <a:cxnSpLocks/>
            <a:endCxn id="17" idx="1"/>
          </p:cNvCxnSpPr>
          <p:nvPr/>
        </p:nvCxnSpPr>
        <p:spPr>
          <a:xfrm>
            <a:off x="5692028" y="4206580"/>
            <a:ext cx="1195545" cy="24583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FED5FA6-A50A-4D54-A55E-90701E8E6987}"/>
              </a:ext>
            </a:extLst>
          </p:cNvPr>
          <p:cNvCxnSpPr>
            <a:cxnSpLocks/>
          </p:cNvCxnSpPr>
          <p:nvPr/>
        </p:nvCxnSpPr>
        <p:spPr>
          <a:xfrm>
            <a:off x="5692028" y="4216327"/>
            <a:ext cx="2230145" cy="26275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F8BEE6D-2898-48D0-8225-037A817EF8C6}"/>
              </a:ext>
            </a:extLst>
          </p:cNvPr>
          <p:cNvSpPr/>
          <p:nvPr/>
        </p:nvSpPr>
        <p:spPr>
          <a:xfrm>
            <a:off x="2895579" y="3213470"/>
            <a:ext cx="1195732" cy="25629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21" name="Straight Arrow Connector 20">
            <a:extLst>
              <a:ext uri="{FF2B5EF4-FFF2-40B4-BE49-F238E27FC236}">
                <a16:creationId xmlns:a16="http://schemas.microsoft.com/office/drawing/2014/main" id="{4EBEF1BD-0EC6-4733-A871-2584ECEA334F}"/>
              </a:ext>
            </a:extLst>
          </p:cNvPr>
          <p:cNvCxnSpPr>
            <a:cxnSpLocks/>
          </p:cNvCxnSpPr>
          <p:nvPr/>
        </p:nvCxnSpPr>
        <p:spPr>
          <a:xfrm>
            <a:off x="2371715" y="2774074"/>
            <a:ext cx="523863" cy="56754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DAA6891-AD40-4682-96FE-643B5C055525}"/>
              </a:ext>
            </a:extLst>
          </p:cNvPr>
          <p:cNvSpPr txBox="1"/>
          <p:nvPr/>
        </p:nvSpPr>
        <p:spPr>
          <a:xfrm>
            <a:off x="205113" y="2427824"/>
            <a:ext cx="2628899" cy="369332"/>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Be sure the submitting department is correct. This can be edited.</a:t>
            </a:r>
          </a:p>
        </p:txBody>
      </p:sp>
      <p:sp>
        <p:nvSpPr>
          <p:cNvPr id="23" name="TextBox 22">
            <a:extLst>
              <a:ext uri="{FF2B5EF4-FFF2-40B4-BE49-F238E27FC236}">
                <a16:creationId xmlns:a16="http://schemas.microsoft.com/office/drawing/2014/main" id="{DC5574F8-4E31-4AEE-AB16-ABE803B2A979}"/>
              </a:ext>
            </a:extLst>
          </p:cNvPr>
          <p:cNvSpPr txBox="1"/>
          <p:nvPr/>
        </p:nvSpPr>
        <p:spPr>
          <a:xfrm>
            <a:off x="205114" y="3445490"/>
            <a:ext cx="2628899" cy="230832"/>
          </a:xfrm>
          <a:prstGeom prst="rect">
            <a:avLst/>
          </a:prstGeom>
          <a:solidFill>
            <a:schemeClr val="accent1">
              <a:lumMod val="20000"/>
              <a:lumOff val="80000"/>
            </a:schemeClr>
          </a:solidFill>
          <a:ln>
            <a:solidFill>
              <a:schemeClr val="tx1"/>
            </a:solidFill>
          </a:ln>
        </p:spPr>
        <p:txBody>
          <a:bodyPr wrap="square" rtlCol="0">
            <a:spAutoFit/>
          </a:bodyPr>
          <a:lstStyle/>
          <a:p>
            <a:r>
              <a:rPr lang="en-US" sz="900" b="1" dirty="0">
                <a:solidFill>
                  <a:schemeClr val="tx2"/>
                </a:solidFill>
                <a:latin typeface="Calibri" panose="020F0502020204030204" pitchFamily="34" charset="0"/>
              </a:rPr>
              <a:t>Make sure to fill out expected start and end dates.</a:t>
            </a:r>
          </a:p>
        </p:txBody>
      </p:sp>
      <p:sp>
        <p:nvSpPr>
          <p:cNvPr id="24" name="Oval 23">
            <a:extLst>
              <a:ext uri="{FF2B5EF4-FFF2-40B4-BE49-F238E27FC236}">
                <a16:creationId xmlns:a16="http://schemas.microsoft.com/office/drawing/2014/main" id="{31DB473C-2258-437D-8D04-99C224AE9A2F}"/>
              </a:ext>
            </a:extLst>
          </p:cNvPr>
          <p:cNvSpPr/>
          <p:nvPr/>
        </p:nvSpPr>
        <p:spPr>
          <a:xfrm>
            <a:off x="2947895" y="3619663"/>
            <a:ext cx="1195732" cy="586917"/>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cxnSp>
        <p:nvCxnSpPr>
          <p:cNvPr id="25" name="Straight Arrow Connector 24">
            <a:extLst>
              <a:ext uri="{FF2B5EF4-FFF2-40B4-BE49-F238E27FC236}">
                <a16:creationId xmlns:a16="http://schemas.microsoft.com/office/drawing/2014/main" id="{FA35395D-F79B-4627-8000-E50E10663450}"/>
              </a:ext>
            </a:extLst>
          </p:cNvPr>
          <p:cNvCxnSpPr>
            <a:cxnSpLocks/>
            <a:endCxn id="24" idx="2"/>
          </p:cNvCxnSpPr>
          <p:nvPr/>
        </p:nvCxnSpPr>
        <p:spPr>
          <a:xfrm>
            <a:off x="2364673" y="3655528"/>
            <a:ext cx="583222" cy="25759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23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69E923-549E-457D-BD19-F05A0F916D23}"/>
              </a:ext>
            </a:extLst>
          </p:cNvPr>
          <p:cNvPicPr>
            <a:picLocks noChangeAspect="1"/>
          </p:cNvPicPr>
          <p:nvPr/>
        </p:nvPicPr>
        <p:blipFill>
          <a:blip r:embed="rId3"/>
          <a:stretch>
            <a:fillRect/>
          </a:stretch>
        </p:blipFill>
        <p:spPr>
          <a:xfrm>
            <a:off x="1745242" y="1330522"/>
            <a:ext cx="2441242" cy="3394022"/>
          </a:xfrm>
          <a:prstGeom prst="rect">
            <a:avLst/>
          </a:prstGeom>
        </p:spPr>
      </p:pic>
      <p:sp>
        <p:nvSpPr>
          <p:cNvPr id="2" name="Title 1"/>
          <p:cNvSpPr>
            <a:spLocks noGrp="1"/>
          </p:cNvSpPr>
          <p:nvPr>
            <p:ph type="title"/>
          </p:nvPr>
        </p:nvSpPr>
        <p:spPr/>
        <p:txBody>
          <a:bodyPr>
            <a:normAutofit fontScale="90000"/>
          </a:bodyPr>
          <a:lstStyle/>
          <a:p>
            <a:r>
              <a:rPr lang="en-US" dirty="0"/>
              <a:t>Creating a New Agreement (DUA Branching)</a:t>
            </a:r>
          </a:p>
        </p:txBody>
      </p:sp>
      <p:sp>
        <p:nvSpPr>
          <p:cNvPr id="13" name="TextBox 12"/>
          <p:cNvSpPr txBox="1"/>
          <p:nvPr/>
        </p:nvSpPr>
        <p:spPr>
          <a:xfrm>
            <a:off x="5556159" y="1333589"/>
            <a:ext cx="2273392" cy="346249"/>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Be sure to correctly fill out the human subject page</a:t>
            </a:r>
          </a:p>
        </p:txBody>
      </p:sp>
    </p:spTree>
    <p:extLst>
      <p:ext uri="{BB962C8B-B14F-4D97-AF65-F5344CB8AC3E}">
        <p14:creationId xmlns:p14="http://schemas.microsoft.com/office/powerpoint/2010/main" val="1649031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F693BA-DBC5-48EB-B1C7-81FCF6CA5286}"/>
              </a:ext>
            </a:extLst>
          </p:cNvPr>
          <p:cNvPicPr>
            <a:picLocks noChangeAspect="1"/>
          </p:cNvPicPr>
          <p:nvPr/>
        </p:nvPicPr>
        <p:blipFill>
          <a:blip r:embed="rId3"/>
          <a:stretch>
            <a:fillRect/>
          </a:stretch>
        </p:blipFill>
        <p:spPr>
          <a:xfrm>
            <a:off x="810563" y="1345267"/>
            <a:ext cx="3546609" cy="2889647"/>
          </a:xfrm>
          <a:prstGeom prst="rect">
            <a:avLst/>
          </a:prstGeom>
        </p:spPr>
      </p:pic>
      <p:sp>
        <p:nvSpPr>
          <p:cNvPr id="2" name="Title 1"/>
          <p:cNvSpPr>
            <a:spLocks noGrp="1"/>
          </p:cNvSpPr>
          <p:nvPr>
            <p:ph type="title"/>
          </p:nvPr>
        </p:nvSpPr>
        <p:spPr/>
        <p:txBody>
          <a:bodyPr>
            <a:normAutofit fontScale="90000"/>
          </a:bodyPr>
          <a:lstStyle/>
          <a:p>
            <a:r>
              <a:rPr lang="en-US" dirty="0"/>
              <a:t>Creating a New Agreement (MTA Branching)</a:t>
            </a:r>
          </a:p>
        </p:txBody>
      </p:sp>
      <p:cxnSp>
        <p:nvCxnSpPr>
          <p:cNvPr id="8" name="Straight Arrow Connector 7"/>
          <p:cNvCxnSpPr>
            <a:cxnSpLocks/>
            <a:stCxn id="9" idx="1"/>
          </p:cNvCxnSpPr>
          <p:nvPr/>
        </p:nvCxnSpPr>
        <p:spPr>
          <a:xfrm flipH="1">
            <a:off x="1976997" y="1640678"/>
            <a:ext cx="2380174" cy="6106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57171" y="1440367"/>
            <a:ext cx="2171701" cy="40062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Contracting Party Physical Address is added here (not an email). </a:t>
            </a:r>
            <a:r>
              <a:rPr lang="en-US" sz="900" b="1" dirty="0">
                <a:solidFill>
                  <a:schemeClr val="tx2"/>
                </a:solidFill>
                <a:latin typeface="Calibri" panose="020F0502020204030204" pitchFamily="34" charset="0"/>
                <a:sym typeface="Wingdings" panose="05000000000000000000" pitchFamily="2" charset="2"/>
              </a:rPr>
              <a:t></a:t>
            </a:r>
            <a:endParaRPr lang="en-US" sz="900" b="1" dirty="0">
              <a:solidFill>
                <a:schemeClr val="tx2"/>
              </a:solidFill>
              <a:latin typeface="Calibri" panose="020F0502020204030204" pitchFamily="34" charset="0"/>
            </a:endParaRPr>
          </a:p>
        </p:txBody>
      </p:sp>
      <p:cxnSp>
        <p:nvCxnSpPr>
          <p:cNvPr id="11" name="Straight Arrow Connector 10"/>
          <p:cNvCxnSpPr>
            <a:cxnSpLocks/>
            <a:stCxn id="12" idx="1"/>
          </p:cNvCxnSpPr>
          <p:nvPr/>
        </p:nvCxnSpPr>
        <p:spPr>
          <a:xfrm flipH="1" flipV="1">
            <a:off x="2516178" y="3069547"/>
            <a:ext cx="1840994" cy="8057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57172" y="2790091"/>
            <a:ext cx="2171700" cy="720069"/>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Be sure to answer these correctly, because they decide the branching of the smartforms (on a related note NO MORE MTA UPLOAD FORM, HOORAY!). </a:t>
            </a:r>
          </a:p>
        </p:txBody>
      </p:sp>
      <p:sp>
        <p:nvSpPr>
          <p:cNvPr id="17" name="Oval 16"/>
          <p:cNvSpPr/>
          <p:nvPr/>
        </p:nvSpPr>
        <p:spPr>
          <a:xfrm>
            <a:off x="733097" y="2652794"/>
            <a:ext cx="1783080" cy="74731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029" name="Picture 5" descr="http://www.1017theteam.com/upload/Logos/LobosFront.gif">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51209" y="3400104"/>
            <a:ext cx="682229" cy="83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57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55B1B6-ACC3-497B-89F7-F5CAE289FF9E}"/>
              </a:ext>
            </a:extLst>
          </p:cNvPr>
          <p:cNvPicPr>
            <a:picLocks noChangeAspect="1"/>
          </p:cNvPicPr>
          <p:nvPr/>
        </p:nvPicPr>
        <p:blipFill>
          <a:blip r:embed="rId3"/>
          <a:stretch>
            <a:fillRect/>
          </a:stretch>
        </p:blipFill>
        <p:spPr>
          <a:xfrm>
            <a:off x="2728913" y="1360666"/>
            <a:ext cx="3518069" cy="3326423"/>
          </a:xfrm>
          <a:prstGeom prst="rect">
            <a:avLst/>
          </a:prstGeom>
        </p:spPr>
      </p:pic>
      <p:sp>
        <p:nvSpPr>
          <p:cNvPr id="2" name="Title 1"/>
          <p:cNvSpPr>
            <a:spLocks noGrp="1"/>
          </p:cNvSpPr>
          <p:nvPr>
            <p:ph type="title"/>
          </p:nvPr>
        </p:nvSpPr>
        <p:spPr/>
        <p:txBody>
          <a:bodyPr>
            <a:normAutofit fontScale="90000"/>
          </a:bodyPr>
          <a:lstStyle/>
          <a:p>
            <a:r>
              <a:rPr lang="en-US" dirty="0"/>
              <a:t>Creating a New Agreement (MTA Branching)</a:t>
            </a:r>
          </a:p>
        </p:txBody>
      </p:sp>
      <p:pic>
        <p:nvPicPr>
          <p:cNvPr id="2054" name="Picture 6" descr="Lobo Louie and Lobo Lucy reading the Daily Lob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0285" y="1419138"/>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http://www.1017theteam.com/upload/Logos/LobosFront.gif">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74308" y="3677066"/>
            <a:ext cx="682229" cy="83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7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Click</a:t>
            </a:r>
          </a:p>
        </p:txBody>
      </p:sp>
      <p:sp>
        <p:nvSpPr>
          <p:cNvPr id="3" name="Content Placeholder 2"/>
          <p:cNvSpPr>
            <a:spLocks noGrp="1"/>
          </p:cNvSpPr>
          <p:nvPr>
            <p:ph sz="quarter" idx="1"/>
          </p:nvPr>
        </p:nvSpPr>
        <p:spPr/>
        <p:txBody>
          <a:bodyPr>
            <a:normAutofit lnSpcReduction="10000"/>
          </a:bodyPr>
          <a:lstStyle/>
          <a:p>
            <a:r>
              <a:rPr lang="en-US" dirty="0"/>
              <a:t>What will we be learning today? </a:t>
            </a:r>
          </a:p>
          <a:p>
            <a:pPr lvl="1"/>
            <a:r>
              <a:rPr lang="en-US" dirty="0"/>
              <a:t>Click Workflow</a:t>
            </a:r>
          </a:p>
          <a:p>
            <a:pPr lvl="1"/>
            <a:r>
              <a:rPr lang="en-US" dirty="0"/>
              <a:t>Navigating the Click Workspace</a:t>
            </a:r>
          </a:p>
          <a:p>
            <a:pPr lvl="1"/>
            <a:r>
              <a:rPr lang="en-US" dirty="0"/>
              <a:t>Creating a New Agreements Submission</a:t>
            </a:r>
          </a:p>
          <a:p>
            <a:pPr lvl="1"/>
            <a:r>
              <a:rPr lang="en-US" dirty="0"/>
              <a:t>Submitting For Review/Negotiation</a:t>
            </a:r>
          </a:p>
          <a:p>
            <a:pPr lvl="1"/>
            <a:r>
              <a:rPr lang="en-US" dirty="0"/>
              <a:t>Creating a Follow-on Submission</a:t>
            </a:r>
          </a:p>
          <a:p>
            <a:pPr lvl="1"/>
            <a:r>
              <a:rPr lang="en-US" dirty="0"/>
              <a:t>How to get Click help</a:t>
            </a:r>
          </a:p>
        </p:txBody>
      </p:sp>
    </p:spTree>
    <p:extLst>
      <p:ext uri="{BB962C8B-B14F-4D97-AF65-F5344CB8AC3E}">
        <p14:creationId xmlns:p14="http://schemas.microsoft.com/office/powerpoint/2010/main" val="4197815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C27CA9-E64D-4691-A617-06C93451AD88}"/>
              </a:ext>
            </a:extLst>
          </p:cNvPr>
          <p:cNvPicPr>
            <a:picLocks noChangeAspect="1"/>
          </p:cNvPicPr>
          <p:nvPr/>
        </p:nvPicPr>
        <p:blipFill>
          <a:blip r:embed="rId3"/>
          <a:stretch>
            <a:fillRect/>
          </a:stretch>
        </p:blipFill>
        <p:spPr>
          <a:xfrm>
            <a:off x="2597275" y="1456734"/>
            <a:ext cx="3231170" cy="3254003"/>
          </a:xfrm>
          <a:prstGeom prst="rect">
            <a:avLst/>
          </a:prstGeom>
        </p:spPr>
      </p:pic>
      <p:sp>
        <p:nvSpPr>
          <p:cNvPr id="2" name="Title 1"/>
          <p:cNvSpPr>
            <a:spLocks noGrp="1"/>
          </p:cNvSpPr>
          <p:nvPr>
            <p:ph type="title"/>
          </p:nvPr>
        </p:nvSpPr>
        <p:spPr/>
        <p:txBody>
          <a:bodyPr>
            <a:normAutofit fontScale="90000"/>
          </a:bodyPr>
          <a:lstStyle/>
          <a:p>
            <a:r>
              <a:rPr lang="en-US" dirty="0"/>
              <a:t>Creating a New Agreement (MTA Branching)</a:t>
            </a:r>
          </a:p>
        </p:txBody>
      </p:sp>
      <p:sp>
        <p:nvSpPr>
          <p:cNvPr id="19" name="TextBox 18"/>
          <p:cNvSpPr txBox="1"/>
          <p:nvPr/>
        </p:nvSpPr>
        <p:spPr>
          <a:xfrm>
            <a:off x="6252374" y="2349851"/>
            <a:ext cx="2171700" cy="560795"/>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Be sure to be concise as possible as the MTA upload form has been done away with.</a:t>
            </a:r>
          </a:p>
        </p:txBody>
      </p:sp>
    </p:spTree>
    <p:extLst>
      <p:ext uri="{BB962C8B-B14F-4D97-AF65-F5344CB8AC3E}">
        <p14:creationId xmlns:p14="http://schemas.microsoft.com/office/powerpoint/2010/main" val="35837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Agreement (MTA Branching)</a:t>
            </a:r>
          </a:p>
        </p:txBody>
      </p:sp>
      <p:pic>
        <p:nvPicPr>
          <p:cNvPr id="5" name="Picture 4">
            <a:extLst>
              <a:ext uri="{FF2B5EF4-FFF2-40B4-BE49-F238E27FC236}">
                <a16:creationId xmlns:a16="http://schemas.microsoft.com/office/drawing/2014/main" id="{94D449F9-11C8-4480-B623-08E150DD1F09}"/>
              </a:ext>
            </a:extLst>
          </p:cNvPr>
          <p:cNvPicPr>
            <a:picLocks noChangeAspect="1"/>
          </p:cNvPicPr>
          <p:nvPr/>
        </p:nvPicPr>
        <p:blipFill>
          <a:blip r:embed="rId3"/>
          <a:stretch>
            <a:fillRect/>
          </a:stretch>
        </p:blipFill>
        <p:spPr>
          <a:xfrm>
            <a:off x="2555812" y="1517604"/>
            <a:ext cx="4164806" cy="2921794"/>
          </a:xfrm>
          <a:prstGeom prst="rect">
            <a:avLst/>
          </a:prstGeom>
        </p:spPr>
      </p:pic>
    </p:spTree>
    <p:extLst>
      <p:ext uri="{BB962C8B-B14F-4D97-AF65-F5344CB8AC3E}">
        <p14:creationId xmlns:p14="http://schemas.microsoft.com/office/powerpoint/2010/main" val="16244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Agreement (MTA Branching)(Incoming)</a:t>
            </a:r>
          </a:p>
        </p:txBody>
      </p:sp>
      <p:pic>
        <p:nvPicPr>
          <p:cNvPr id="5" name="Picture 4">
            <a:extLst>
              <a:ext uri="{FF2B5EF4-FFF2-40B4-BE49-F238E27FC236}">
                <a16:creationId xmlns:a16="http://schemas.microsoft.com/office/drawing/2014/main" id="{1DFBDBCD-2928-493C-A9F2-5717FACD78B3}"/>
              </a:ext>
            </a:extLst>
          </p:cNvPr>
          <p:cNvPicPr>
            <a:picLocks noChangeAspect="1"/>
          </p:cNvPicPr>
          <p:nvPr/>
        </p:nvPicPr>
        <p:blipFill>
          <a:blip r:embed="rId3"/>
          <a:stretch>
            <a:fillRect/>
          </a:stretch>
        </p:blipFill>
        <p:spPr>
          <a:xfrm>
            <a:off x="2323148" y="1303020"/>
            <a:ext cx="4543425" cy="3429000"/>
          </a:xfrm>
          <a:prstGeom prst="rect">
            <a:avLst/>
          </a:prstGeom>
        </p:spPr>
      </p:pic>
    </p:spTree>
    <p:extLst>
      <p:ext uri="{BB962C8B-B14F-4D97-AF65-F5344CB8AC3E}">
        <p14:creationId xmlns:p14="http://schemas.microsoft.com/office/powerpoint/2010/main" val="327319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New Agreement (MTA Branching)(Outgoing)</a:t>
            </a:r>
          </a:p>
        </p:txBody>
      </p:sp>
      <p:pic>
        <p:nvPicPr>
          <p:cNvPr id="4" name="Picture 3">
            <a:extLst>
              <a:ext uri="{FF2B5EF4-FFF2-40B4-BE49-F238E27FC236}">
                <a16:creationId xmlns:a16="http://schemas.microsoft.com/office/drawing/2014/main" id="{8FAD196A-9EDF-4DE9-8FFB-D56E9A870068}"/>
              </a:ext>
            </a:extLst>
          </p:cNvPr>
          <p:cNvPicPr>
            <a:picLocks noChangeAspect="1"/>
          </p:cNvPicPr>
          <p:nvPr/>
        </p:nvPicPr>
        <p:blipFill>
          <a:blip r:embed="rId3"/>
          <a:stretch>
            <a:fillRect/>
          </a:stretch>
        </p:blipFill>
        <p:spPr>
          <a:xfrm>
            <a:off x="1486984" y="1578621"/>
            <a:ext cx="5857875" cy="2714625"/>
          </a:xfrm>
          <a:prstGeom prst="rect">
            <a:avLst/>
          </a:prstGeom>
        </p:spPr>
      </p:pic>
    </p:spTree>
    <p:extLst>
      <p:ext uri="{BB962C8B-B14F-4D97-AF65-F5344CB8AC3E}">
        <p14:creationId xmlns:p14="http://schemas.microsoft.com/office/powerpoint/2010/main" val="924348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2EE1F-9590-4064-B8C0-7A68ADCD2D07}"/>
              </a:ext>
            </a:extLst>
          </p:cNvPr>
          <p:cNvPicPr>
            <a:picLocks noChangeAspect="1"/>
          </p:cNvPicPr>
          <p:nvPr/>
        </p:nvPicPr>
        <p:blipFill>
          <a:blip r:embed="rId3"/>
          <a:stretch>
            <a:fillRect/>
          </a:stretch>
        </p:blipFill>
        <p:spPr>
          <a:xfrm>
            <a:off x="75010" y="1689497"/>
            <a:ext cx="8993981" cy="1764506"/>
          </a:xfrm>
          <a:prstGeom prst="rect">
            <a:avLst/>
          </a:prstGeom>
        </p:spPr>
      </p:pic>
      <p:sp>
        <p:nvSpPr>
          <p:cNvPr id="2" name="Title 1"/>
          <p:cNvSpPr>
            <a:spLocks noGrp="1"/>
          </p:cNvSpPr>
          <p:nvPr>
            <p:ph type="title"/>
          </p:nvPr>
        </p:nvSpPr>
        <p:spPr/>
        <p:txBody>
          <a:bodyPr>
            <a:normAutofit fontScale="90000"/>
          </a:bodyPr>
          <a:lstStyle/>
          <a:p>
            <a:r>
              <a:rPr lang="en-US" dirty="0"/>
              <a:t>Creating a New Agreement (MTA Branching)</a:t>
            </a:r>
          </a:p>
        </p:txBody>
      </p:sp>
      <p:sp>
        <p:nvSpPr>
          <p:cNvPr id="15" name="TextBox 14"/>
          <p:cNvSpPr txBox="1"/>
          <p:nvPr/>
        </p:nvSpPr>
        <p:spPr>
          <a:xfrm>
            <a:off x="4432016" y="3376857"/>
            <a:ext cx="2286000" cy="63889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Be sure to add ANY additional information you would think is helpful.</a:t>
            </a:r>
          </a:p>
        </p:txBody>
      </p:sp>
      <p:cxnSp>
        <p:nvCxnSpPr>
          <p:cNvPr id="16" name="Straight Arrow Connector 15"/>
          <p:cNvCxnSpPr>
            <a:cxnSpLocks/>
          </p:cNvCxnSpPr>
          <p:nvPr/>
        </p:nvCxnSpPr>
        <p:spPr>
          <a:xfrm flipH="1" flipV="1">
            <a:off x="3665483" y="3088465"/>
            <a:ext cx="766533" cy="2883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47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F5CC00-0903-4E9C-B93B-1C203AB41E18}"/>
              </a:ext>
            </a:extLst>
          </p:cNvPr>
          <p:cNvPicPr>
            <a:picLocks noChangeAspect="1"/>
          </p:cNvPicPr>
          <p:nvPr/>
        </p:nvPicPr>
        <p:blipFill>
          <a:blip r:embed="rId3"/>
          <a:stretch>
            <a:fillRect/>
          </a:stretch>
        </p:blipFill>
        <p:spPr>
          <a:xfrm>
            <a:off x="708903" y="1366870"/>
            <a:ext cx="3115781" cy="3381704"/>
          </a:xfrm>
          <a:prstGeom prst="rect">
            <a:avLst/>
          </a:prstGeom>
        </p:spPr>
      </p:pic>
      <p:sp>
        <p:nvSpPr>
          <p:cNvPr id="2" name="Title 1"/>
          <p:cNvSpPr>
            <a:spLocks noGrp="1"/>
          </p:cNvSpPr>
          <p:nvPr>
            <p:ph type="title"/>
          </p:nvPr>
        </p:nvSpPr>
        <p:spPr/>
        <p:txBody>
          <a:bodyPr>
            <a:normAutofit fontScale="90000"/>
          </a:bodyPr>
          <a:lstStyle/>
          <a:p>
            <a:r>
              <a:rPr lang="en-US" dirty="0"/>
              <a:t>Creating a New Agreement(CDA Branching)</a:t>
            </a:r>
          </a:p>
        </p:txBody>
      </p:sp>
      <p:sp>
        <p:nvSpPr>
          <p:cNvPr id="8" name="TextBox 7"/>
          <p:cNvSpPr txBox="1"/>
          <p:nvPr/>
        </p:nvSpPr>
        <p:spPr>
          <a:xfrm>
            <a:off x="4457700" y="2064797"/>
            <a:ext cx="2286000"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Be sure  to be as accurate as possible with over disclosing.</a:t>
            </a:r>
          </a:p>
        </p:txBody>
      </p:sp>
      <p:cxnSp>
        <p:nvCxnSpPr>
          <p:cNvPr id="7" name="Straight Arrow Connector 6"/>
          <p:cNvCxnSpPr>
            <a:cxnSpLocks/>
          </p:cNvCxnSpPr>
          <p:nvPr/>
        </p:nvCxnSpPr>
        <p:spPr>
          <a:xfrm flipH="1">
            <a:off x="2572933" y="2064797"/>
            <a:ext cx="1884767" cy="13443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3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1F4938-4FBE-47F3-9DE3-2E0E53CDAC01}"/>
              </a:ext>
            </a:extLst>
          </p:cNvPr>
          <p:cNvPicPr>
            <a:picLocks noChangeAspect="1"/>
          </p:cNvPicPr>
          <p:nvPr/>
        </p:nvPicPr>
        <p:blipFill>
          <a:blip r:embed="rId3"/>
          <a:stretch>
            <a:fillRect/>
          </a:stretch>
        </p:blipFill>
        <p:spPr>
          <a:xfrm>
            <a:off x="796528" y="1411630"/>
            <a:ext cx="7550944" cy="2793206"/>
          </a:xfrm>
          <a:prstGeom prst="rect">
            <a:avLst/>
          </a:prstGeom>
        </p:spPr>
      </p:pic>
      <p:sp>
        <p:nvSpPr>
          <p:cNvPr id="2" name="Title 1"/>
          <p:cNvSpPr>
            <a:spLocks noGrp="1"/>
          </p:cNvSpPr>
          <p:nvPr>
            <p:ph type="title"/>
          </p:nvPr>
        </p:nvSpPr>
        <p:spPr/>
        <p:txBody>
          <a:bodyPr>
            <a:normAutofit fontScale="90000"/>
          </a:bodyPr>
          <a:lstStyle/>
          <a:p>
            <a:r>
              <a:rPr lang="en-US" dirty="0"/>
              <a:t>Creating a New Agreement(CDA Branching)</a:t>
            </a:r>
          </a:p>
        </p:txBody>
      </p:sp>
    </p:spTree>
    <p:extLst>
      <p:ext uri="{BB962C8B-B14F-4D97-AF65-F5344CB8AC3E}">
        <p14:creationId xmlns:p14="http://schemas.microsoft.com/office/powerpoint/2010/main" val="199053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CD155-800D-4B55-BE6E-A95D1D5D0C49}"/>
              </a:ext>
            </a:extLst>
          </p:cNvPr>
          <p:cNvPicPr>
            <a:picLocks noChangeAspect="1"/>
          </p:cNvPicPr>
          <p:nvPr/>
        </p:nvPicPr>
        <p:blipFill>
          <a:blip r:embed="rId3"/>
          <a:stretch>
            <a:fillRect/>
          </a:stretch>
        </p:blipFill>
        <p:spPr>
          <a:xfrm>
            <a:off x="591207" y="1418132"/>
            <a:ext cx="4890464" cy="3319409"/>
          </a:xfrm>
          <a:prstGeom prst="rect">
            <a:avLst/>
          </a:prstGeom>
        </p:spPr>
      </p:pic>
      <p:sp>
        <p:nvSpPr>
          <p:cNvPr id="2" name="Title 1"/>
          <p:cNvSpPr>
            <a:spLocks noGrp="1"/>
          </p:cNvSpPr>
          <p:nvPr>
            <p:ph type="title"/>
          </p:nvPr>
        </p:nvSpPr>
        <p:spPr/>
        <p:txBody>
          <a:bodyPr/>
          <a:lstStyle/>
          <a:p>
            <a:r>
              <a:rPr lang="en-US" dirty="0"/>
              <a:t>Creating a New Agreement</a:t>
            </a:r>
          </a:p>
        </p:txBody>
      </p:sp>
      <p:sp>
        <p:nvSpPr>
          <p:cNvPr id="10" name="TextBox 9"/>
          <p:cNvSpPr txBox="1"/>
          <p:nvPr/>
        </p:nvSpPr>
        <p:spPr>
          <a:xfrm>
            <a:off x="5998085" y="3648536"/>
            <a:ext cx="2286000" cy="94500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All of our submissions have export control screening. If you answer yes to any of these questions, then you will need to download an export control screening form, fill it out and attach it.</a:t>
            </a:r>
          </a:p>
        </p:txBody>
      </p:sp>
      <p:cxnSp>
        <p:nvCxnSpPr>
          <p:cNvPr id="11" name="Straight Arrow Connector 10"/>
          <p:cNvCxnSpPr>
            <a:cxnSpLocks/>
          </p:cNvCxnSpPr>
          <p:nvPr/>
        </p:nvCxnSpPr>
        <p:spPr>
          <a:xfrm flipH="1" flipV="1">
            <a:off x="1537138" y="1697947"/>
            <a:ext cx="4460948" cy="19505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5325592" y="4064212"/>
            <a:ext cx="672494" cy="1782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41C2A84-6F22-4B15-9481-AA27D84DDA4D}"/>
              </a:ext>
            </a:extLst>
          </p:cNvPr>
          <p:cNvCxnSpPr>
            <a:cxnSpLocks/>
          </p:cNvCxnSpPr>
          <p:nvPr/>
        </p:nvCxnSpPr>
        <p:spPr>
          <a:xfrm flipH="1">
            <a:off x="1414168" y="4546727"/>
            <a:ext cx="4583918" cy="599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873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586"/>
            <a:ext cx="9040116" cy="939546"/>
          </a:xfrm>
        </p:spPr>
        <p:txBody>
          <a:bodyPr>
            <a:normAutofit fontScale="90000"/>
          </a:bodyPr>
          <a:lstStyle/>
          <a:p>
            <a:pPr algn="r"/>
            <a:r>
              <a:rPr lang="en-US" dirty="0"/>
              <a:t>Creating a New Agreement </a:t>
            </a:r>
            <a:br>
              <a:rPr lang="en-US" dirty="0"/>
            </a:br>
            <a:r>
              <a:rPr lang="en-US" dirty="0"/>
              <a:t> (Subaward Branching</a:t>
            </a:r>
          </a:p>
        </p:txBody>
      </p:sp>
      <p:sp>
        <p:nvSpPr>
          <p:cNvPr id="13" name="TextBox 12"/>
          <p:cNvSpPr txBox="1"/>
          <p:nvPr/>
        </p:nvSpPr>
        <p:spPr>
          <a:xfrm>
            <a:off x="2732485" y="1155863"/>
            <a:ext cx="2273392" cy="854080"/>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Be sure to fill out all of this information. The PRIME award ID and whether it is subject to </a:t>
            </a:r>
            <a:r>
              <a:rPr lang="en-US" sz="825" b="1" u="sng" dirty="0">
                <a:solidFill>
                  <a:schemeClr val="tx2"/>
                </a:solidFill>
                <a:latin typeface="Calibri" panose="020F0502020204030204" pitchFamily="34" charset="0"/>
              </a:rPr>
              <a:t>FFATA</a:t>
            </a:r>
            <a:r>
              <a:rPr lang="en-US" sz="825" b="1" dirty="0">
                <a:solidFill>
                  <a:schemeClr val="tx2"/>
                </a:solidFill>
                <a:latin typeface="Calibri" panose="020F0502020204030204" pitchFamily="34" charset="0"/>
              </a:rPr>
              <a:t>(how to find FFATA explained below) , The Fiscal Monitor and banner fund number will be the same as for your Grant record related to this agreement.</a:t>
            </a:r>
          </a:p>
        </p:txBody>
      </p:sp>
      <p:pic>
        <p:nvPicPr>
          <p:cNvPr id="4" name="Picture 3">
            <a:extLst>
              <a:ext uri="{FF2B5EF4-FFF2-40B4-BE49-F238E27FC236}">
                <a16:creationId xmlns:a16="http://schemas.microsoft.com/office/drawing/2014/main" id="{7429FA7D-6547-4FB9-A3DD-4DE713BF601C}"/>
              </a:ext>
            </a:extLst>
          </p:cNvPr>
          <p:cNvPicPr>
            <a:picLocks noChangeAspect="1"/>
          </p:cNvPicPr>
          <p:nvPr/>
        </p:nvPicPr>
        <p:blipFill>
          <a:blip r:embed="rId3"/>
          <a:stretch>
            <a:fillRect/>
          </a:stretch>
        </p:blipFill>
        <p:spPr>
          <a:xfrm>
            <a:off x="0" y="-3491"/>
            <a:ext cx="2732485" cy="4688239"/>
          </a:xfrm>
          <a:prstGeom prst="rect">
            <a:avLst/>
          </a:prstGeom>
        </p:spPr>
      </p:pic>
      <p:cxnSp>
        <p:nvCxnSpPr>
          <p:cNvPr id="6" name="Straight Arrow Connector 5">
            <a:extLst>
              <a:ext uri="{FF2B5EF4-FFF2-40B4-BE49-F238E27FC236}">
                <a16:creationId xmlns:a16="http://schemas.microsoft.com/office/drawing/2014/main" id="{8886E36F-1EFB-4766-950C-A6A9F2FDEBFB}"/>
              </a:ext>
            </a:extLst>
          </p:cNvPr>
          <p:cNvCxnSpPr>
            <a:cxnSpLocks/>
          </p:cNvCxnSpPr>
          <p:nvPr/>
        </p:nvCxnSpPr>
        <p:spPr>
          <a:xfrm flipH="1">
            <a:off x="1857375" y="2489871"/>
            <a:ext cx="2509838" cy="339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C803DC-8618-4A9D-B095-1DF7B8D1605A}"/>
              </a:ext>
            </a:extLst>
          </p:cNvPr>
          <p:cNvCxnSpPr>
            <a:cxnSpLocks/>
          </p:cNvCxnSpPr>
          <p:nvPr/>
        </p:nvCxnSpPr>
        <p:spPr>
          <a:xfrm flipH="1">
            <a:off x="2634609" y="2903774"/>
            <a:ext cx="1709738" cy="349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E46114B-E694-42E5-82A8-F12DD784B423}"/>
              </a:ext>
            </a:extLst>
          </p:cNvPr>
          <p:cNvSpPr txBox="1"/>
          <p:nvPr/>
        </p:nvSpPr>
        <p:spPr>
          <a:xfrm>
            <a:off x="4344347" y="2057036"/>
            <a:ext cx="2273392" cy="854080"/>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If there is Carryover or “Carry forward”, then please elaborate as to why as it is UNMHSC policy to not allow automatic carryforward and any carryforward needs justification. This box will only appear if “yes” is selected for question 9.</a:t>
            </a:r>
          </a:p>
        </p:txBody>
      </p:sp>
      <p:pic>
        <p:nvPicPr>
          <p:cNvPr id="14" name="Picture 13">
            <a:extLst>
              <a:ext uri="{FF2B5EF4-FFF2-40B4-BE49-F238E27FC236}">
                <a16:creationId xmlns:a16="http://schemas.microsoft.com/office/drawing/2014/main" id="{735196A3-4B26-4C81-BC5A-2EE35F66D6EB}"/>
              </a:ext>
            </a:extLst>
          </p:cNvPr>
          <p:cNvPicPr>
            <a:picLocks noChangeAspect="1"/>
          </p:cNvPicPr>
          <p:nvPr/>
        </p:nvPicPr>
        <p:blipFill>
          <a:blip r:embed="rId4"/>
          <a:stretch>
            <a:fillRect/>
          </a:stretch>
        </p:blipFill>
        <p:spPr>
          <a:xfrm>
            <a:off x="6346924" y="4345284"/>
            <a:ext cx="2693192" cy="413761"/>
          </a:xfrm>
          <a:prstGeom prst="rect">
            <a:avLst/>
          </a:prstGeom>
        </p:spPr>
      </p:pic>
      <p:sp>
        <p:nvSpPr>
          <p:cNvPr id="15" name="TextBox 14">
            <a:extLst>
              <a:ext uri="{FF2B5EF4-FFF2-40B4-BE49-F238E27FC236}">
                <a16:creationId xmlns:a16="http://schemas.microsoft.com/office/drawing/2014/main" id="{D898AB9E-CAE3-4069-A7C6-777E09ACBCB8}"/>
              </a:ext>
            </a:extLst>
          </p:cNvPr>
          <p:cNvSpPr txBox="1"/>
          <p:nvPr/>
        </p:nvSpPr>
        <p:spPr>
          <a:xfrm>
            <a:off x="4210050" y="3011645"/>
            <a:ext cx="3927873" cy="941091"/>
          </a:xfrm>
          <a:prstGeom prst="rect">
            <a:avLst/>
          </a:prstGeom>
          <a:solidFill>
            <a:schemeClr val="accent1">
              <a:lumMod val="20000"/>
              <a:lumOff val="80000"/>
            </a:schemeClr>
          </a:solidFill>
          <a:ln>
            <a:solidFill>
              <a:schemeClr val="tx1"/>
            </a:solidFill>
          </a:ln>
        </p:spPr>
        <p:txBody>
          <a:bodyPr wrap="square" rtlCol="0">
            <a:spAutoFit/>
          </a:bodyPr>
          <a:lstStyle/>
          <a:p>
            <a:r>
              <a:rPr lang="en-US" sz="788" b="1" u="sng" dirty="0">
                <a:solidFill>
                  <a:schemeClr val="tx2"/>
                </a:solidFill>
                <a:latin typeface="Calibri" panose="020F0502020204030204" pitchFamily="34" charset="0"/>
              </a:rPr>
              <a:t>FFATA</a:t>
            </a:r>
            <a:r>
              <a:rPr lang="en-US" sz="788" b="1" dirty="0">
                <a:solidFill>
                  <a:schemeClr val="tx2"/>
                </a:solidFill>
                <a:latin typeface="Calibri" panose="020F0502020204030204" pitchFamily="34" charset="0"/>
              </a:rPr>
              <a:t> (Federal Funding Accountability and Transparency Act) information can be found in the NOA(Notice of award) in the Grants module. It can either say Subject to FFATA, Subject to Federal Funding Accountability and Transparency Act, or subject to the transparency act. I recommend downloading and opening the PDF, pressing CRTL + F on your keyboard and typing in “subject to”, and then seeing all of the items that your award is subject to. If you do not see anything that looks like example to the right or what has been mentioned, then odds are your grant or contract isn’t subject to FFATA.</a:t>
            </a:r>
          </a:p>
        </p:txBody>
      </p:sp>
      <p:cxnSp>
        <p:nvCxnSpPr>
          <p:cNvPr id="16" name="Straight Arrow Connector 15">
            <a:extLst>
              <a:ext uri="{FF2B5EF4-FFF2-40B4-BE49-F238E27FC236}">
                <a16:creationId xmlns:a16="http://schemas.microsoft.com/office/drawing/2014/main" id="{4CF7FDF7-93AF-450E-B22B-F4E7C8231078}"/>
              </a:ext>
            </a:extLst>
          </p:cNvPr>
          <p:cNvCxnSpPr>
            <a:cxnSpLocks/>
          </p:cNvCxnSpPr>
          <p:nvPr/>
        </p:nvCxnSpPr>
        <p:spPr>
          <a:xfrm flipH="1">
            <a:off x="1957388" y="3638251"/>
            <a:ext cx="22526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5F950C0-7712-427F-9205-3B6FFC68D114}"/>
              </a:ext>
            </a:extLst>
          </p:cNvPr>
          <p:cNvCxnSpPr>
            <a:cxnSpLocks/>
            <a:stCxn id="15" idx="2"/>
          </p:cNvCxnSpPr>
          <p:nvPr/>
        </p:nvCxnSpPr>
        <p:spPr>
          <a:xfrm>
            <a:off x="6173987" y="3952736"/>
            <a:ext cx="345875" cy="410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192494F-CB26-4DE9-B583-2A25D65508B4}"/>
              </a:ext>
            </a:extLst>
          </p:cNvPr>
          <p:cNvSpPr txBox="1"/>
          <p:nvPr/>
        </p:nvSpPr>
        <p:spPr>
          <a:xfrm>
            <a:off x="2421136" y="4221291"/>
            <a:ext cx="2732485" cy="473206"/>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If the banner fund number isn’t available in the grants record, then your Subawards specialist will fill this out when the number becomes available.</a:t>
            </a:r>
          </a:p>
        </p:txBody>
      </p:sp>
      <p:cxnSp>
        <p:nvCxnSpPr>
          <p:cNvPr id="31" name="Straight Arrow Connector 30">
            <a:extLst>
              <a:ext uri="{FF2B5EF4-FFF2-40B4-BE49-F238E27FC236}">
                <a16:creationId xmlns:a16="http://schemas.microsoft.com/office/drawing/2014/main" id="{A2059A32-A10C-41EC-9A0A-5F29E039BD4E}"/>
              </a:ext>
            </a:extLst>
          </p:cNvPr>
          <p:cNvCxnSpPr>
            <a:cxnSpLocks/>
          </p:cNvCxnSpPr>
          <p:nvPr/>
        </p:nvCxnSpPr>
        <p:spPr>
          <a:xfrm flipH="1" flipV="1">
            <a:off x="1366242" y="4023100"/>
            <a:ext cx="1054893" cy="465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526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5DD0-6DD1-4719-82EE-E8A22B569056}"/>
              </a:ext>
            </a:extLst>
          </p:cNvPr>
          <p:cNvSpPr>
            <a:spLocks noGrp="1"/>
          </p:cNvSpPr>
          <p:nvPr>
            <p:ph type="title"/>
          </p:nvPr>
        </p:nvSpPr>
        <p:spPr/>
        <p:txBody>
          <a:bodyPr>
            <a:normAutofit fontScale="90000"/>
          </a:bodyPr>
          <a:lstStyle/>
          <a:p>
            <a:r>
              <a:rPr lang="en-US" dirty="0"/>
              <a:t>Where Do I Find the Prime Agreement/Award?</a:t>
            </a:r>
          </a:p>
        </p:txBody>
      </p:sp>
      <p:pic>
        <p:nvPicPr>
          <p:cNvPr id="4" name="Content Placeholder 3">
            <a:extLst>
              <a:ext uri="{FF2B5EF4-FFF2-40B4-BE49-F238E27FC236}">
                <a16:creationId xmlns:a16="http://schemas.microsoft.com/office/drawing/2014/main" id="{6CDA6D26-6353-458E-A65A-4FA890EACB26}"/>
              </a:ext>
            </a:extLst>
          </p:cNvPr>
          <p:cNvPicPr>
            <a:picLocks noGrp="1" noChangeAspect="1"/>
          </p:cNvPicPr>
          <p:nvPr>
            <p:ph idx="1"/>
          </p:nvPr>
        </p:nvPicPr>
        <p:blipFill>
          <a:blip r:embed="rId2"/>
          <a:stretch>
            <a:fillRect/>
          </a:stretch>
        </p:blipFill>
        <p:spPr>
          <a:xfrm>
            <a:off x="1479347" y="1056132"/>
            <a:ext cx="6365855" cy="3699528"/>
          </a:xfrm>
          <a:prstGeom prst="rect">
            <a:avLst/>
          </a:prstGeom>
        </p:spPr>
      </p:pic>
      <p:sp>
        <p:nvSpPr>
          <p:cNvPr id="5" name="TextBox 4">
            <a:extLst>
              <a:ext uri="{FF2B5EF4-FFF2-40B4-BE49-F238E27FC236}">
                <a16:creationId xmlns:a16="http://schemas.microsoft.com/office/drawing/2014/main" id="{3B03826D-B6F7-44B8-B419-60BC6867A6B0}"/>
              </a:ext>
            </a:extLst>
          </p:cNvPr>
          <p:cNvSpPr txBox="1"/>
          <p:nvPr/>
        </p:nvSpPr>
        <p:spPr>
          <a:xfrm>
            <a:off x="6733661" y="2101596"/>
            <a:ext cx="2171701" cy="720069"/>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The Prime Agreement or Award can be located in the Grants Module-&gt; In the Awarded Record-&gt; Under SPO Additional documents.</a:t>
            </a:r>
          </a:p>
        </p:txBody>
      </p:sp>
      <p:cxnSp>
        <p:nvCxnSpPr>
          <p:cNvPr id="6" name="Straight Arrow Connector 5">
            <a:extLst>
              <a:ext uri="{FF2B5EF4-FFF2-40B4-BE49-F238E27FC236}">
                <a16:creationId xmlns:a16="http://schemas.microsoft.com/office/drawing/2014/main" id="{CCAA5297-F4BE-4E6D-B59C-8BA62E857A60}"/>
              </a:ext>
            </a:extLst>
          </p:cNvPr>
          <p:cNvCxnSpPr>
            <a:cxnSpLocks/>
            <a:stCxn id="5" idx="1"/>
          </p:cNvCxnSpPr>
          <p:nvPr/>
        </p:nvCxnSpPr>
        <p:spPr>
          <a:xfrm flipH="1">
            <a:off x="5346619" y="2461631"/>
            <a:ext cx="1387042" cy="2116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3759FDD-47CC-4EAE-94B3-F901C62D8CC1}"/>
              </a:ext>
            </a:extLst>
          </p:cNvPr>
          <p:cNvSpPr/>
          <p:nvPr/>
        </p:nvSpPr>
        <p:spPr>
          <a:xfrm>
            <a:off x="4583647" y="2571750"/>
            <a:ext cx="762972" cy="317855"/>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spTree>
    <p:extLst>
      <p:ext uri="{BB962C8B-B14F-4D97-AF65-F5344CB8AC3E}">
        <p14:creationId xmlns:p14="http://schemas.microsoft.com/office/powerpoint/2010/main" val="182233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428380682"/>
              </p:ext>
            </p:extLst>
          </p:nvPr>
        </p:nvGraphicFramePr>
        <p:xfrm>
          <a:off x="972588" y="1314450"/>
          <a:ext cx="6799812" cy="3141171"/>
        </p:xfrm>
        <a:graphic>
          <a:graphicData uri="http://schemas.openxmlformats.org/drawingml/2006/table">
            <a:tbl>
              <a:tblPr firstRow="1" firstCol="1" bandRow="1">
                <a:tableStyleId>{5C22544A-7EE6-4342-B048-85BDC9FD1C3A}</a:tableStyleId>
              </a:tblPr>
              <a:tblGrid>
                <a:gridCol w="3399906">
                  <a:extLst>
                    <a:ext uri="{9D8B030D-6E8A-4147-A177-3AD203B41FA5}">
                      <a16:colId xmlns:a16="http://schemas.microsoft.com/office/drawing/2014/main" val="20000"/>
                    </a:ext>
                  </a:extLst>
                </a:gridCol>
                <a:gridCol w="3399906">
                  <a:extLst>
                    <a:ext uri="{9D8B030D-6E8A-4147-A177-3AD203B41FA5}">
                      <a16:colId xmlns:a16="http://schemas.microsoft.com/office/drawing/2014/main" val="20001"/>
                    </a:ext>
                  </a:extLst>
                </a:gridCol>
              </a:tblGrid>
              <a:tr h="352818">
                <a:tc>
                  <a:txBody>
                    <a:bodyPr/>
                    <a:lstStyle/>
                    <a:p>
                      <a:pPr marL="0" marR="0" algn="ctr">
                        <a:lnSpc>
                          <a:spcPct val="115000"/>
                        </a:lnSpc>
                        <a:spcBef>
                          <a:spcPts val="0"/>
                        </a:spcBef>
                        <a:spcAft>
                          <a:spcPts val="0"/>
                        </a:spcAft>
                      </a:pPr>
                      <a:r>
                        <a:rPr lang="en-US" sz="1000" dirty="0">
                          <a:effectLst/>
                        </a:rPr>
                        <a:t>Role</a:t>
                      </a:r>
                      <a:endParaRPr lang="en-US" sz="1000" dirty="0">
                        <a:effectLst/>
                        <a:latin typeface="Calibri"/>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1000" dirty="0">
                          <a:effectLst/>
                        </a:rPr>
                        <a:t>Description</a:t>
                      </a:r>
                      <a:endParaRPr lang="en-US" sz="1000" dirty="0">
                        <a:effectLst/>
                        <a:latin typeface="Calibri"/>
                        <a:ea typeface="Calibri"/>
                        <a:cs typeface="Times New Roman"/>
                      </a:endParaRPr>
                    </a:p>
                  </a:txBody>
                  <a:tcPr marL="51435" marR="51435" marT="0" marB="0"/>
                </a:tc>
                <a:extLst>
                  <a:ext uri="{0D108BD9-81ED-4DB2-BD59-A6C34878D82A}">
                    <a16:rowId xmlns:a16="http://schemas.microsoft.com/office/drawing/2014/main" val="10000"/>
                  </a:ext>
                </a:extLst>
              </a:tr>
              <a:tr h="866008">
                <a:tc>
                  <a:txBody>
                    <a:bodyPr/>
                    <a:lstStyle/>
                    <a:p>
                      <a:pPr marL="0" marR="0">
                        <a:lnSpc>
                          <a:spcPct val="115000"/>
                        </a:lnSpc>
                        <a:spcBef>
                          <a:spcPts val="0"/>
                        </a:spcBef>
                        <a:spcAft>
                          <a:spcPts val="0"/>
                        </a:spcAft>
                      </a:pPr>
                      <a:r>
                        <a:rPr lang="en-US" sz="1000" dirty="0">
                          <a:effectLst/>
                        </a:rPr>
                        <a:t>Research Coordinator  (PI)</a:t>
                      </a:r>
                      <a:endParaRPr lang="en-US" sz="1000"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000" dirty="0">
                          <a:solidFill>
                            <a:schemeClr val="tx2"/>
                          </a:solidFill>
                          <a:effectLst/>
                        </a:rPr>
                        <a:t>Given to the PI.  Allows the PI to create submissions, create follow on submissions, view documents, and view the reports tab.  </a:t>
                      </a:r>
                      <a:endParaRPr lang="en-US" sz="1000" dirty="0">
                        <a:solidFill>
                          <a:schemeClr val="tx2"/>
                        </a:solidFill>
                        <a:effectLst/>
                        <a:latin typeface="Calibri"/>
                        <a:ea typeface="Calibri"/>
                        <a:cs typeface="Times New Roman"/>
                      </a:endParaRPr>
                    </a:p>
                  </a:txBody>
                  <a:tcPr marL="51435" marR="51435" marT="0" marB="0"/>
                </a:tc>
                <a:extLst>
                  <a:ext uri="{0D108BD9-81ED-4DB2-BD59-A6C34878D82A}">
                    <a16:rowId xmlns:a16="http://schemas.microsoft.com/office/drawing/2014/main" val="10001"/>
                  </a:ext>
                </a:extLst>
              </a:tr>
              <a:tr h="1154677">
                <a:tc>
                  <a:txBody>
                    <a:bodyPr/>
                    <a:lstStyle/>
                    <a:p>
                      <a:pPr marL="0" marR="0">
                        <a:lnSpc>
                          <a:spcPct val="115000"/>
                        </a:lnSpc>
                        <a:spcBef>
                          <a:spcPts val="0"/>
                        </a:spcBef>
                        <a:spcAft>
                          <a:spcPts val="0"/>
                        </a:spcAft>
                      </a:pPr>
                      <a:r>
                        <a:rPr lang="en-US" sz="1000" dirty="0">
                          <a:effectLst/>
                        </a:rPr>
                        <a:t>Study Staff (PI Assistants)</a:t>
                      </a:r>
                      <a:endParaRPr lang="en-US" sz="1000"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000" dirty="0">
                          <a:solidFill>
                            <a:schemeClr val="tx2"/>
                          </a:solidFill>
                          <a:effectLst/>
                        </a:rPr>
                        <a:t>Given to individuals who assist the PI with submissions.  Allows staff to create submissions, create follow on submissions, view documents, and view the reports tab. </a:t>
                      </a:r>
                      <a:endParaRPr lang="en-US" sz="1000" dirty="0">
                        <a:solidFill>
                          <a:schemeClr val="tx2"/>
                        </a:solidFill>
                        <a:effectLst/>
                        <a:latin typeface="Calibri"/>
                        <a:ea typeface="Calibri"/>
                        <a:cs typeface="Times New Roman"/>
                      </a:endParaRPr>
                    </a:p>
                  </a:txBody>
                  <a:tcPr marL="51435" marR="51435" marT="0" marB="0"/>
                </a:tc>
                <a:extLst>
                  <a:ext uri="{0D108BD9-81ED-4DB2-BD59-A6C34878D82A}">
                    <a16:rowId xmlns:a16="http://schemas.microsoft.com/office/drawing/2014/main" val="10002"/>
                  </a:ext>
                </a:extLst>
              </a:tr>
              <a:tr h="76766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effectLst/>
                        </a:rPr>
                        <a:t>Sponsored Project Officer, </a:t>
                      </a:r>
                      <a:r>
                        <a:rPr lang="en-US" sz="1000" dirty="0" err="1">
                          <a:effectLst/>
                        </a:rPr>
                        <a:t>PreAward</a:t>
                      </a:r>
                      <a:r>
                        <a:rPr lang="en-US" sz="1000" dirty="0">
                          <a:effectLst/>
                        </a:rPr>
                        <a:t> / SPO</a:t>
                      </a:r>
                      <a:endParaRPr lang="en-US" sz="1000" dirty="0">
                        <a:effectLst/>
                        <a:latin typeface="Calibri"/>
                        <a:ea typeface="Calibri"/>
                        <a:cs typeface="Times New Roman"/>
                      </a:endParaRPr>
                    </a:p>
                    <a:p>
                      <a:pPr marL="0" marR="0">
                        <a:lnSpc>
                          <a:spcPct val="115000"/>
                        </a:lnSpc>
                        <a:spcBef>
                          <a:spcPts val="0"/>
                        </a:spcBef>
                        <a:spcAft>
                          <a:spcPts val="0"/>
                        </a:spcAft>
                      </a:pPr>
                      <a:endParaRPr lang="en-US" sz="800" dirty="0">
                        <a:effectLst/>
                        <a:latin typeface="Calibri"/>
                        <a:ea typeface="Calibri"/>
                        <a:cs typeface="Times New Roman"/>
                      </a:endParaRPr>
                    </a:p>
                  </a:txBody>
                  <a:tcPr marL="51435" marR="51435"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000" dirty="0">
                          <a:solidFill>
                            <a:schemeClr val="tx2"/>
                          </a:solidFill>
                          <a:effectLst/>
                        </a:rPr>
                        <a:t>Used only in the Central Office and allows overwrite access and creation of all features</a:t>
                      </a:r>
                      <a:endParaRPr lang="en-US" sz="1000" dirty="0">
                        <a:solidFill>
                          <a:schemeClr val="tx2"/>
                        </a:solidFill>
                        <a:effectLst/>
                        <a:latin typeface="Calibri"/>
                        <a:ea typeface="Calibri"/>
                        <a:cs typeface="Times New Roman"/>
                      </a:endParaRPr>
                    </a:p>
                    <a:p>
                      <a:pPr marL="0" marR="0">
                        <a:lnSpc>
                          <a:spcPct val="115000"/>
                        </a:lnSpc>
                        <a:spcBef>
                          <a:spcPts val="0"/>
                        </a:spcBef>
                        <a:spcAft>
                          <a:spcPts val="0"/>
                        </a:spcAft>
                      </a:pPr>
                      <a:endParaRPr lang="en-US" sz="800" dirty="0">
                        <a:effectLst/>
                        <a:latin typeface="Calibri"/>
                        <a:ea typeface="Calibri"/>
                        <a:cs typeface="Times New Roman"/>
                      </a:endParaRPr>
                    </a:p>
                  </a:txBody>
                  <a:tcPr marL="51435" marR="51435" marT="0" marB="0"/>
                </a:tc>
                <a:extLst>
                  <a:ext uri="{0D108BD9-81ED-4DB2-BD59-A6C34878D82A}">
                    <a16:rowId xmlns:a16="http://schemas.microsoft.com/office/drawing/2014/main" val="10003"/>
                  </a:ext>
                </a:extLst>
              </a:tr>
            </a:tbl>
          </a:graphicData>
        </a:graphic>
      </p:graphicFrame>
      <p:sp>
        <p:nvSpPr>
          <p:cNvPr id="5" name="Title 1"/>
          <p:cNvSpPr txBox="1">
            <a:spLocks/>
          </p:cNvSpPr>
          <p:nvPr/>
        </p:nvSpPr>
        <p:spPr>
          <a:xfrm>
            <a:off x="1371600" y="228600"/>
            <a:ext cx="64008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475" dirty="0"/>
              <a:t>Roles Available in Click-Agreements</a:t>
            </a:r>
          </a:p>
        </p:txBody>
      </p:sp>
      <p:sp>
        <p:nvSpPr>
          <p:cNvPr id="6" name="Content Placeholder 2"/>
          <p:cNvSpPr txBox="1">
            <a:spLocks/>
          </p:cNvSpPr>
          <p:nvPr/>
        </p:nvSpPr>
        <p:spPr>
          <a:xfrm>
            <a:off x="1394460" y="3657600"/>
            <a:ext cx="6377940" cy="1088136"/>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endParaRPr lang="en-US" sz="1350" dirty="0"/>
          </a:p>
        </p:txBody>
      </p:sp>
    </p:spTree>
    <p:extLst>
      <p:ext uri="{BB962C8B-B14F-4D97-AF65-F5344CB8AC3E}">
        <p14:creationId xmlns:p14="http://schemas.microsoft.com/office/powerpoint/2010/main" val="1726028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EAE25-28E8-4BE4-91EA-A4C76D6D4EBF}"/>
              </a:ext>
            </a:extLst>
          </p:cNvPr>
          <p:cNvPicPr>
            <a:picLocks noChangeAspect="1"/>
          </p:cNvPicPr>
          <p:nvPr/>
        </p:nvPicPr>
        <p:blipFill>
          <a:blip r:embed="rId3"/>
          <a:stretch>
            <a:fillRect/>
          </a:stretch>
        </p:blipFill>
        <p:spPr>
          <a:xfrm>
            <a:off x="409575" y="1351600"/>
            <a:ext cx="4086013" cy="3161300"/>
          </a:xfrm>
          <a:prstGeom prst="rect">
            <a:avLst/>
          </a:prstGeom>
        </p:spPr>
      </p:pic>
      <p:sp>
        <p:nvSpPr>
          <p:cNvPr id="2" name="Title 1"/>
          <p:cNvSpPr>
            <a:spLocks noGrp="1"/>
          </p:cNvSpPr>
          <p:nvPr>
            <p:ph type="title"/>
          </p:nvPr>
        </p:nvSpPr>
        <p:spPr/>
        <p:txBody>
          <a:bodyPr>
            <a:normAutofit fontScale="90000"/>
          </a:bodyPr>
          <a:lstStyle/>
          <a:p>
            <a:r>
              <a:rPr lang="en-US" dirty="0"/>
              <a:t>Creating a New Subaward Agreement - Documents</a:t>
            </a:r>
          </a:p>
        </p:txBody>
      </p:sp>
      <p:sp>
        <p:nvSpPr>
          <p:cNvPr id="9" name="TextBox 8"/>
          <p:cNvSpPr txBox="1"/>
          <p:nvPr/>
        </p:nvSpPr>
        <p:spPr>
          <a:xfrm>
            <a:off x="6814812" y="1305112"/>
            <a:ext cx="2171701" cy="40152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Be sure to add as many of the uploads as possible</a:t>
            </a:r>
          </a:p>
        </p:txBody>
      </p:sp>
      <p:sp>
        <p:nvSpPr>
          <p:cNvPr id="12" name="TextBox 11"/>
          <p:cNvSpPr txBox="1"/>
          <p:nvPr/>
        </p:nvSpPr>
        <p:spPr>
          <a:xfrm>
            <a:off x="6733659" y="2662478"/>
            <a:ext cx="2171700" cy="87934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If you cannot find the document it is asking for or the </a:t>
            </a:r>
            <a:r>
              <a:rPr lang="en-US" sz="900" b="1" dirty="0" err="1">
                <a:solidFill>
                  <a:schemeClr val="tx2"/>
                </a:solidFill>
                <a:latin typeface="Calibri" panose="020F0502020204030204" pitchFamily="34" charset="0"/>
              </a:rPr>
              <a:t>subk</a:t>
            </a:r>
            <a:r>
              <a:rPr lang="en-US" sz="900" b="1" dirty="0">
                <a:solidFill>
                  <a:schemeClr val="tx2"/>
                </a:solidFill>
                <a:latin typeface="Calibri" panose="020F0502020204030204" pitchFamily="34" charset="0"/>
              </a:rPr>
              <a:t> specialist has always acquired the doc for you, then leave it blank. If SPO has questions, then we are happy to ask</a:t>
            </a:r>
          </a:p>
        </p:txBody>
      </p:sp>
      <p:pic>
        <p:nvPicPr>
          <p:cNvPr id="1029" name="Picture 5" descr="http://www.1017theteam.com/upload/Logos/LobosFront.gif">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366760" y="3901619"/>
            <a:ext cx="682229" cy="8348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DAC9CFE-0E39-4ABE-B8D5-6FAF105B0094}"/>
              </a:ext>
            </a:extLst>
          </p:cNvPr>
          <p:cNvSpPr txBox="1"/>
          <p:nvPr/>
        </p:nvSpPr>
        <p:spPr>
          <a:xfrm>
            <a:off x="6733659" y="1859350"/>
            <a:ext cx="2171701" cy="560795"/>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Upload the prime agreement here. If this a new year of funding, then </a:t>
            </a:r>
            <a:r>
              <a:rPr lang="en-US" sz="900" b="1" u="sng" dirty="0">
                <a:solidFill>
                  <a:schemeClr val="tx2"/>
                </a:solidFill>
                <a:latin typeface="Calibri" panose="020F0502020204030204" pitchFamily="34" charset="0"/>
              </a:rPr>
              <a:t>ALWAYS </a:t>
            </a:r>
            <a:r>
              <a:rPr lang="en-US" sz="900" b="1" dirty="0">
                <a:solidFill>
                  <a:schemeClr val="tx2"/>
                </a:solidFill>
                <a:latin typeface="Calibri" panose="020F0502020204030204" pitchFamily="34" charset="0"/>
              </a:rPr>
              <a:t>add the </a:t>
            </a:r>
            <a:r>
              <a:rPr lang="en-US" sz="900" b="1" u="sng" dirty="0">
                <a:solidFill>
                  <a:schemeClr val="tx2"/>
                </a:solidFill>
                <a:latin typeface="Calibri" panose="020F0502020204030204" pitchFamily="34" charset="0"/>
              </a:rPr>
              <a:t>NEW</a:t>
            </a:r>
            <a:r>
              <a:rPr lang="en-US" sz="900" b="1" dirty="0">
                <a:solidFill>
                  <a:schemeClr val="tx2"/>
                </a:solidFill>
                <a:latin typeface="Calibri" panose="020F0502020204030204" pitchFamily="34" charset="0"/>
              </a:rPr>
              <a:t> prime award for that year.</a:t>
            </a:r>
          </a:p>
        </p:txBody>
      </p:sp>
      <p:cxnSp>
        <p:nvCxnSpPr>
          <p:cNvPr id="11" name="Straight Arrow Connector 10">
            <a:extLst>
              <a:ext uri="{FF2B5EF4-FFF2-40B4-BE49-F238E27FC236}">
                <a16:creationId xmlns:a16="http://schemas.microsoft.com/office/drawing/2014/main" id="{A14619E4-C349-4215-9FCD-572928C5A599}"/>
              </a:ext>
            </a:extLst>
          </p:cNvPr>
          <p:cNvCxnSpPr>
            <a:cxnSpLocks/>
          </p:cNvCxnSpPr>
          <p:nvPr/>
        </p:nvCxnSpPr>
        <p:spPr>
          <a:xfrm flipH="1">
            <a:off x="4432220" y="2139748"/>
            <a:ext cx="2301439" cy="365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413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6CA6FB-8F9C-F03F-13C6-63ED1C44EDBE}"/>
              </a:ext>
            </a:extLst>
          </p:cNvPr>
          <p:cNvPicPr>
            <a:picLocks noChangeAspect="1"/>
          </p:cNvPicPr>
          <p:nvPr/>
        </p:nvPicPr>
        <p:blipFill>
          <a:blip r:embed="rId3"/>
          <a:stretch>
            <a:fillRect/>
          </a:stretch>
        </p:blipFill>
        <p:spPr>
          <a:xfrm>
            <a:off x="4572000" y="1157743"/>
            <a:ext cx="2876764" cy="3627967"/>
          </a:xfrm>
          <a:prstGeom prst="rect">
            <a:avLst/>
          </a:prstGeom>
        </p:spPr>
      </p:pic>
      <p:pic>
        <p:nvPicPr>
          <p:cNvPr id="5" name="Picture 4">
            <a:extLst>
              <a:ext uri="{FF2B5EF4-FFF2-40B4-BE49-F238E27FC236}">
                <a16:creationId xmlns:a16="http://schemas.microsoft.com/office/drawing/2014/main" id="{1F179FF6-F0DA-F3E8-FC42-E9F293DA9933}"/>
              </a:ext>
            </a:extLst>
          </p:cNvPr>
          <p:cNvPicPr>
            <a:picLocks noChangeAspect="1"/>
          </p:cNvPicPr>
          <p:nvPr/>
        </p:nvPicPr>
        <p:blipFill>
          <a:blip r:embed="rId4"/>
          <a:stretch>
            <a:fillRect/>
          </a:stretch>
        </p:blipFill>
        <p:spPr>
          <a:xfrm>
            <a:off x="89429" y="1209913"/>
            <a:ext cx="2991561" cy="3523628"/>
          </a:xfrm>
          <a:prstGeom prst="rect">
            <a:avLst/>
          </a:prstGeom>
        </p:spPr>
      </p:pic>
      <p:sp>
        <p:nvSpPr>
          <p:cNvPr id="2" name="Title 1"/>
          <p:cNvSpPr>
            <a:spLocks noGrp="1"/>
          </p:cNvSpPr>
          <p:nvPr>
            <p:ph type="title"/>
          </p:nvPr>
        </p:nvSpPr>
        <p:spPr/>
        <p:txBody>
          <a:bodyPr>
            <a:normAutofit fontScale="90000"/>
          </a:bodyPr>
          <a:lstStyle/>
          <a:p>
            <a:r>
              <a:rPr lang="en-US" dirty="0"/>
              <a:t>Creating a New Subaward Agreement – Documents Cont’d</a:t>
            </a:r>
          </a:p>
        </p:txBody>
      </p:sp>
      <p:sp>
        <p:nvSpPr>
          <p:cNvPr id="10" name="TextBox 9">
            <a:extLst>
              <a:ext uri="{FF2B5EF4-FFF2-40B4-BE49-F238E27FC236}">
                <a16:creationId xmlns:a16="http://schemas.microsoft.com/office/drawing/2014/main" id="{0918155F-1DED-4722-8FC3-FD098743D45C}"/>
              </a:ext>
            </a:extLst>
          </p:cNvPr>
          <p:cNvSpPr txBox="1"/>
          <p:nvPr/>
        </p:nvSpPr>
        <p:spPr>
          <a:xfrm>
            <a:off x="6997171" y="2271543"/>
            <a:ext cx="2057400" cy="87934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Do Not upload anything into the Historical Risk Assessment questionnaire. If SPO decides there should be something here, then we will upload info here.</a:t>
            </a:r>
          </a:p>
        </p:txBody>
      </p:sp>
      <p:cxnSp>
        <p:nvCxnSpPr>
          <p:cNvPr id="11" name="Straight Arrow Connector 10">
            <a:extLst>
              <a:ext uri="{FF2B5EF4-FFF2-40B4-BE49-F238E27FC236}">
                <a16:creationId xmlns:a16="http://schemas.microsoft.com/office/drawing/2014/main" id="{6EDC02FF-572F-45B1-A3C6-7C1AD9A1380A}"/>
              </a:ext>
            </a:extLst>
          </p:cNvPr>
          <p:cNvCxnSpPr>
            <a:cxnSpLocks/>
          </p:cNvCxnSpPr>
          <p:nvPr/>
        </p:nvCxnSpPr>
        <p:spPr>
          <a:xfrm flipH="1">
            <a:off x="4682067" y="3150886"/>
            <a:ext cx="3753048" cy="7609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F550FD0-4ED3-49D9-9A36-49963A149632}"/>
              </a:ext>
            </a:extLst>
          </p:cNvPr>
          <p:cNvSpPr txBox="1"/>
          <p:nvPr/>
        </p:nvSpPr>
        <p:spPr>
          <a:xfrm>
            <a:off x="2139368" y="2191906"/>
            <a:ext cx="2103377" cy="1038618"/>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If this is an amendment, and there is no change in scope of work, then you can add this into the comments here. You can also add any pertinent information regarding the uploads here whether it is a new agreement or an amendment.</a:t>
            </a:r>
          </a:p>
        </p:txBody>
      </p:sp>
      <p:cxnSp>
        <p:nvCxnSpPr>
          <p:cNvPr id="12" name="Straight Arrow Connector 11">
            <a:extLst>
              <a:ext uri="{FF2B5EF4-FFF2-40B4-BE49-F238E27FC236}">
                <a16:creationId xmlns:a16="http://schemas.microsoft.com/office/drawing/2014/main" id="{97EA59DB-834D-4546-A8FF-227B8B806287}"/>
              </a:ext>
            </a:extLst>
          </p:cNvPr>
          <p:cNvCxnSpPr>
            <a:cxnSpLocks/>
          </p:cNvCxnSpPr>
          <p:nvPr/>
        </p:nvCxnSpPr>
        <p:spPr>
          <a:xfrm>
            <a:off x="3585649" y="3230524"/>
            <a:ext cx="1036937" cy="11357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11DBB-A737-4A72-B249-588B1AB8543D}"/>
              </a:ext>
            </a:extLst>
          </p:cNvPr>
          <p:cNvSpPr txBox="1"/>
          <p:nvPr/>
        </p:nvSpPr>
        <p:spPr>
          <a:xfrm>
            <a:off x="7216190" y="3897677"/>
            <a:ext cx="1918868" cy="87934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*NOTE* - For amendments do not delete “old files” you can add new ones with the date and SPO will determine whether certain docs need deleting.</a:t>
            </a:r>
          </a:p>
        </p:txBody>
      </p:sp>
    </p:spTree>
    <p:extLst>
      <p:ext uri="{BB962C8B-B14F-4D97-AF65-F5344CB8AC3E}">
        <p14:creationId xmlns:p14="http://schemas.microsoft.com/office/powerpoint/2010/main" val="3092842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25CA8C5-32A9-1298-45A1-A136BE7C4C6F}"/>
              </a:ext>
            </a:extLst>
          </p:cNvPr>
          <p:cNvPicPr>
            <a:picLocks noChangeAspect="1"/>
          </p:cNvPicPr>
          <p:nvPr/>
        </p:nvPicPr>
        <p:blipFill>
          <a:blip r:embed="rId3"/>
          <a:stretch>
            <a:fillRect/>
          </a:stretch>
        </p:blipFill>
        <p:spPr>
          <a:xfrm>
            <a:off x="2766538" y="1239382"/>
            <a:ext cx="2556989" cy="3485881"/>
          </a:xfrm>
          <a:prstGeom prst="rect">
            <a:avLst/>
          </a:prstGeom>
        </p:spPr>
      </p:pic>
      <p:sp>
        <p:nvSpPr>
          <p:cNvPr id="2" name="Title 1"/>
          <p:cNvSpPr>
            <a:spLocks noGrp="1"/>
          </p:cNvSpPr>
          <p:nvPr>
            <p:ph type="title"/>
          </p:nvPr>
        </p:nvSpPr>
        <p:spPr/>
        <p:txBody>
          <a:bodyPr>
            <a:normAutofit fontScale="90000"/>
          </a:bodyPr>
          <a:lstStyle/>
          <a:p>
            <a:r>
              <a:rPr lang="en-US" dirty="0"/>
              <a:t>Creating a New Subaward Agreement (Risk Assessment)</a:t>
            </a:r>
          </a:p>
        </p:txBody>
      </p:sp>
      <p:sp>
        <p:nvSpPr>
          <p:cNvPr id="19" name="TextBox 18"/>
          <p:cNvSpPr txBox="1"/>
          <p:nvPr/>
        </p:nvSpPr>
        <p:spPr>
          <a:xfrm>
            <a:off x="6157356" y="2888846"/>
            <a:ext cx="2171700" cy="40152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Be sure to fill out all of the info in this area.</a:t>
            </a:r>
          </a:p>
        </p:txBody>
      </p:sp>
      <p:sp>
        <p:nvSpPr>
          <p:cNvPr id="6" name="Right Brace 5">
            <a:extLst>
              <a:ext uri="{FF2B5EF4-FFF2-40B4-BE49-F238E27FC236}">
                <a16:creationId xmlns:a16="http://schemas.microsoft.com/office/drawing/2014/main" id="{C3347CBE-7325-425F-AE22-AD19CF2C9E72}"/>
              </a:ext>
            </a:extLst>
          </p:cNvPr>
          <p:cNvSpPr/>
          <p:nvPr/>
        </p:nvSpPr>
        <p:spPr>
          <a:xfrm>
            <a:off x="3898076" y="1678465"/>
            <a:ext cx="2259280" cy="2822283"/>
          </a:xfrm>
          <a:prstGeom prst="rightBrace">
            <a:avLst>
              <a:gd name="adj1" fmla="val 8333"/>
              <a:gd name="adj2" fmla="val 4957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TextBox 7">
            <a:extLst>
              <a:ext uri="{FF2B5EF4-FFF2-40B4-BE49-F238E27FC236}">
                <a16:creationId xmlns:a16="http://schemas.microsoft.com/office/drawing/2014/main" id="{D48D6D5D-B5C3-46C0-963C-2E6E649C5F9F}"/>
              </a:ext>
            </a:extLst>
          </p:cNvPr>
          <p:cNvSpPr txBox="1"/>
          <p:nvPr/>
        </p:nvSpPr>
        <p:spPr>
          <a:xfrm>
            <a:off x="6317673" y="3740378"/>
            <a:ext cx="2171700" cy="82471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DO NOT fill out any information below here on the Risk Assessment. The information below is “SPO Only”.</a:t>
            </a:r>
          </a:p>
        </p:txBody>
      </p:sp>
      <p:cxnSp>
        <p:nvCxnSpPr>
          <p:cNvPr id="7" name="Straight Arrow Connector 6">
            <a:extLst>
              <a:ext uri="{FF2B5EF4-FFF2-40B4-BE49-F238E27FC236}">
                <a16:creationId xmlns:a16="http://schemas.microsoft.com/office/drawing/2014/main" id="{8CAA28C6-0340-C551-26C4-93FB3DF07F42}"/>
              </a:ext>
            </a:extLst>
          </p:cNvPr>
          <p:cNvCxnSpPr>
            <a:cxnSpLocks/>
            <a:stCxn id="8" idx="1"/>
          </p:cNvCxnSpPr>
          <p:nvPr/>
        </p:nvCxnSpPr>
        <p:spPr>
          <a:xfrm flipH="1">
            <a:off x="5298086" y="4152735"/>
            <a:ext cx="1019587" cy="4349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F677365-BE7A-25A1-9D48-6C997C2377EC}"/>
              </a:ext>
            </a:extLst>
          </p:cNvPr>
          <p:cNvSpPr txBox="1"/>
          <p:nvPr/>
        </p:nvSpPr>
        <p:spPr>
          <a:xfrm>
            <a:off x="114414" y="2985726"/>
            <a:ext cx="2171700" cy="87934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00" b="1" dirty="0">
                <a:solidFill>
                  <a:schemeClr val="tx2"/>
                </a:solidFill>
                <a:latin typeface="Calibri" panose="020F0502020204030204" pitchFamily="34" charset="0"/>
              </a:rPr>
              <a:t>If this is a Federal Award, then be sure to mark Federal and Fill out the CFDA Number(This can be found on the prime award you downloaded from the grants record).</a:t>
            </a:r>
          </a:p>
        </p:txBody>
      </p:sp>
      <p:cxnSp>
        <p:nvCxnSpPr>
          <p:cNvPr id="21" name="Straight Arrow Connector 20">
            <a:extLst>
              <a:ext uri="{FF2B5EF4-FFF2-40B4-BE49-F238E27FC236}">
                <a16:creationId xmlns:a16="http://schemas.microsoft.com/office/drawing/2014/main" id="{CA32E2F7-2CAD-959F-50D1-DD0CF4088A1E}"/>
              </a:ext>
            </a:extLst>
          </p:cNvPr>
          <p:cNvCxnSpPr>
            <a:cxnSpLocks/>
          </p:cNvCxnSpPr>
          <p:nvPr/>
        </p:nvCxnSpPr>
        <p:spPr>
          <a:xfrm>
            <a:off x="2273394" y="3135086"/>
            <a:ext cx="570746"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0DB2396-8E26-4AD1-BCD6-D78B4E3B3648}"/>
              </a:ext>
            </a:extLst>
          </p:cNvPr>
          <p:cNvCxnSpPr>
            <a:cxnSpLocks/>
          </p:cNvCxnSpPr>
          <p:nvPr/>
        </p:nvCxnSpPr>
        <p:spPr>
          <a:xfrm>
            <a:off x="2269465" y="3430150"/>
            <a:ext cx="574675" cy="790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10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2D3F0-5992-4CD4-93B5-BB4E5C993AAA}"/>
              </a:ext>
            </a:extLst>
          </p:cNvPr>
          <p:cNvPicPr>
            <a:picLocks noChangeAspect="1"/>
          </p:cNvPicPr>
          <p:nvPr/>
        </p:nvPicPr>
        <p:blipFill>
          <a:blip r:embed="rId3"/>
          <a:stretch>
            <a:fillRect/>
          </a:stretch>
        </p:blipFill>
        <p:spPr>
          <a:xfrm>
            <a:off x="925116" y="1343025"/>
            <a:ext cx="4722019" cy="2428875"/>
          </a:xfrm>
          <a:prstGeom prst="rect">
            <a:avLst/>
          </a:prstGeom>
        </p:spPr>
      </p:pic>
      <p:sp>
        <p:nvSpPr>
          <p:cNvPr id="2" name="Title 1"/>
          <p:cNvSpPr>
            <a:spLocks noGrp="1"/>
          </p:cNvSpPr>
          <p:nvPr>
            <p:ph type="title"/>
          </p:nvPr>
        </p:nvSpPr>
        <p:spPr/>
        <p:txBody>
          <a:bodyPr/>
          <a:lstStyle/>
          <a:p>
            <a:r>
              <a:rPr lang="en-US" dirty="0"/>
              <a:t>Creating a New Agreement</a:t>
            </a:r>
          </a:p>
        </p:txBody>
      </p:sp>
      <p:sp>
        <p:nvSpPr>
          <p:cNvPr id="10" name="TextBox 9"/>
          <p:cNvSpPr txBox="1"/>
          <p:nvPr/>
        </p:nvSpPr>
        <p:spPr>
          <a:xfrm>
            <a:off x="4654474" y="3766464"/>
            <a:ext cx="3306128" cy="42736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Whew, now we are done with the smartforms! Be Sure to click “Finish”!</a:t>
            </a:r>
          </a:p>
        </p:txBody>
      </p:sp>
      <p:pic>
        <p:nvPicPr>
          <p:cNvPr id="8" name="Picture 7">
            <a:extLst>
              <a:ext uri="{FF2B5EF4-FFF2-40B4-BE49-F238E27FC236}">
                <a16:creationId xmlns:a16="http://schemas.microsoft.com/office/drawing/2014/main" id="{7F068529-27BB-41F9-A5EA-322AB71EFE53}"/>
              </a:ext>
            </a:extLst>
          </p:cNvPr>
          <p:cNvPicPr>
            <a:picLocks noChangeAspect="1"/>
          </p:cNvPicPr>
          <p:nvPr/>
        </p:nvPicPr>
        <p:blipFill>
          <a:blip r:embed="rId4"/>
          <a:stretch>
            <a:fillRect/>
          </a:stretch>
        </p:blipFill>
        <p:spPr>
          <a:xfrm>
            <a:off x="6963900" y="4272849"/>
            <a:ext cx="2093119" cy="457200"/>
          </a:xfrm>
          <a:prstGeom prst="rect">
            <a:avLst/>
          </a:prstGeom>
        </p:spPr>
      </p:pic>
      <p:cxnSp>
        <p:nvCxnSpPr>
          <p:cNvPr id="13" name="Straight Arrow Connector 12">
            <a:extLst>
              <a:ext uri="{FF2B5EF4-FFF2-40B4-BE49-F238E27FC236}">
                <a16:creationId xmlns:a16="http://schemas.microsoft.com/office/drawing/2014/main" id="{B3FA395C-E763-4B04-8233-603EAEDC1651}"/>
              </a:ext>
            </a:extLst>
          </p:cNvPr>
          <p:cNvCxnSpPr>
            <a:cxnSpLocks/>
          </p:cNvCxnSpPr>
          <p:nvPr/>
        </p:nvCxnSpPr>
        <p:spPr>
          <a:xfrm>
            <a:off x="7960603" y="4081517"/>
            <a:ext cx="363590" cy="23665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29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Agreement</a:t>
            </a:r>
          </a:p>
        </p:txBody>
      </p:sp>
      <p:pic>
        <p:nvPicPr>
          <p:cNvPr id="5" name="Picture 4">
            <a:extLst>
              <a:ext uri="{FF2B5EF4-FFF2-40B4-BE49-F238E27FC236}">
                <a16:creationId xmlns:a16="http://schemas.microsoft.com/office/drawing/2014/main" id="{E659A5BE-7CA2-4382-8B97-51A79FD5C4AC}"/>
              </a:ext>
            </a:extLst>
          </p:cNvPr>
          <p:cNvPicPr>
            <a:picLocks noChangeAspect="1"/>
          </p:cNvPicPr>
          <p:nvPr/>
        </p:nvPicPr>
        <p:blipFill>
          <a:blip r:embed="rId2"/>
          <a:stretch>
            <a:fillRect/>
          </a:stretch>
        </p:blipFill>
        <p:spPr>
          <a:xfrm>
            <a:off x="895875" y="1347952"/>
            <a:ext cx="1448233" cy="3227990"/>
          </a:xfrm>
          <a:prstGeom prst="rect">
            <a:avLst/>
          </a:prstGeom>
        </p:spPr>
      </p:pic>
      <p:sp>
        <p:nvSpPr>
          <p:cNvPr id="6" name="TextBox 5">
            <a:extLst>
              <a:ext uri="{FF2B5EF4-FFF2-40B4-BE49-F238E27FC236}">
                <a16:creationId xmlns:a16="http://schemas.microsoft.com/office/drawing/2014/main" id="{F64B6091-97C0-4665-98D4-C06DF1800FB5}"/>
              </a:ext>
            </a:extLst>
          </p:cNvPr>
          <p:cNvSpPr txBox="1"/>
          <p:nvPr/>
        </p:nvSpPr>
        <p:spPr>
          <a:xfrm>
            <a:off x="5167313" y="3803486"/>
            <a:ext cx="3900784" cy="772456"/>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2)From here you will submit your record and it will be picked up by your assigned SPO person. Or you can do any of the other activities here. Keep in mind that if you discard a record, then it cannot be brought back.</a:t>
            </a:r>
          </a:p>
        </p:txBody>
      </p:sp>
      <p:cxnSp>
        <p:nvCxnSpPr>
          <p:cNvPr id="7" name="Straight Arrow Connector 6">
            <a:extLst>
              <a:ext uri="{FF2B5EF4-FFF2-40B4-BE49-F238E27FC236}">
                <a16:creationId xmlns:a16="http://schemas.microsoft.com/office/drawing/2014/main" id="{DB5F8509-BEB2-4C15-987A-06E35359B6FC}"/>
              </a:ext>
            </a:extLst>
          </p:cNvPr>
          <p:cNvCxnSpPr>
            <a:cxnSpLocks/>
            <a:stCxn id="6" idx="1"/>
          </p:cNvCxnSpPr>
          <p:nvPr/>
        </p:nvCxnSpPr>
        <p:spPr>
          <a:xfrm flipH="1" flipV="1">
            <a:off x="1346146" y="3632376"/>
            <a:ext cx="3821167" cy="5573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F0845F8-7D60-4DA7-91BD-45F1A08B1903}"/>
              </a:ext>
            </a:extLst>
          </p:cNvPr>
          <p:cNvSpPr txBox="1"/>
          <p:nvPr/>
        </p:nvSpPr>
        <p:spPr>
          <a:xfrm>
            <a:off x="3150901" y="1459930"/>
            <a:ext cx="3900785" cy="111755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1)This is the manage relationships activity. This will allow you to connect your agreement to a funding proposal (FP in the Grants module)(REQUIRED FOR A SUBAWARD) or an IRB record. From the IRB platform you can relate IRB proposals to Funding Proposals and Agreements, and From Grants you can relate Funding Proposals to IRB Proposals and Agreements.</a:t>
            </a:r>
          </a:p>
        </p:txBody>
      </p:sp>
      <p:cxnSp>
        <p:nvCxnSpPr>
          <p:cNvPr id="10" name="Straight Arrow Connector 9">
            <a:extLst>
              <a:ext uri="{FF2B5EF4-FFF2-40B4-BE49-F238E27FC236}">
                <a16:creationId xmlns:a16="http://schemas.microsoft.com/office/drawing/2014/main" id="{5F537C1F-AF8C-43DA-AB75-BADEFE702DD8}"/>
              </a:ext>
            </a:extLst>
          </p:cNvPr>
          <p:cNvCxnSpPr>
            <a:cxnSpLocks/>
          </p:cNvCxnSpPr>
          <p:nvPr/>
        </p:nvCxnSpPr>
        <p:spPr>
          <a:xfrm flipH="1">
            <a:off x="1716339" y="2505075"/>
            <a:ext cx="1434563" cy="19123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740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relationships</a:t>
            </a:r>
          </a:p>
        </p:txBody>
      </p:sp>
      <p:sp>
        <p:nvSpPr>
          <p:cNvPr id="5" name="TextBox 4"/>
          <p:cNvSpPr txBox="1"/>
          <p:nvPr/>
        </p:nvSpPr>
        <p:spPr>
          <a:xfrm>
            <a:off x="1814513" y="3456000"/>
            <a:ext cx="3473968" cy="111755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Once Manage Relationships is Open you can click the ellipses button and find the correct related submissions and add them. Click ok and then click ok again on the bottom righthand corner. (Note: Always connect the Subaward to the most recent Grant number( So if its an amendment connect it to the new non-compete continuation if it is a new year.)</a:t>
            </a:r>
          </a:p>
        </p:txBody>
      </p:sp>
      <p:pic>
        <p:nvPicPr>
          <p:cNvPr id="6" name="Picture 5">
            <a:extLst>
              <a:ext uri="{FF2B5EF4-FFF2-40B4-BE49-F238E27FC236}">
                <a16:creationId xmlns:a16="http://schemas.microsoft.com/office/drawing/2014/main" id="{77077328-BAD6-44F6-8101-45AD6F67224E}"/>
              </a:ext>
            </a:extLst>
          </p:cNvPr>
          <p:cNvPicPr>
            <a:picLocks noChangeAspect="1"/>
          </p:cNvPicPr>
          <p:nvPr/>
        </p:nvPicPr>
        <p:blipFill>
          <a:blip r:embed="rId3"/>
          <a:stretch>
            <a:fillRect/>
          </a:stretch>
        </p:blipFill>
        <p:spPr>
          <a:xfrm>
            <a:off x="147636" y="1303021"/>
            <a:ext cx="2615209" cy="1995817"/>
          </a:xfrm>
          <a:prstGeom prst="rect">
            <a:avLst/>
          </a:prstGeom>
        </p:spPr>
      </p:pic>
      <p:pic>
        <p:nvPicPr>
          <p:cNvPr id="8" name="Picture 7">
            <a:extLst>
              <a:ext uri="{FF2B5EF4-FFF2-40B4-BE49-F238E27FC236}">
                <a16:creationId xmlns:a16="http://schemas.microsoft.com/office/drawing/2014/main" id="{076104CC-D189-497C-9FE7-6B655D9554AA}"/>
              </a:ext>
            </a:extLst>
          </p:cNvPr>
          <p:cNvPicPr>
            <a:picLocks noChangeAspect="1"/>
          </p:cNvPicPr>
          <p:nvPr/>
        </p:nvPicPr>
        <p:blipFill>
          <a:blip r:embed="rId4"/>
          <a:stretch>
            <a:fillRect/>
          </a:stretch>
        </p:blipFill>
        <p:spPr>
          <a:xfrm>
            <a:off x="3225335" y="1303020"/>
            <a:ext cx="2615209" cy="1995817"/>
          </a:xfrm>
          <a:prstGeom prst="rect">
            <a:avLst/>
          </a:prstGeom>
        </p:spPr>
      </p:pic>
      <p:pic>
        <p:nvPicPr>
          <p:cNvPr id="10" name="Picture 9">
            <a:extLst>
              <a:ext uri="{FF2B5EF4-FFF2-40B4-BE49-F238E27FC236}">
                <a16:creationId xmlns:a16="http://schemas.microsoft.com/office/drawing/2014/main" id="{40CF5DB1-47F3-4915-AD9D-D5F6D747D779}"/>
              </a:ext>
            </a:extLst>
          </p:cNvPr>
          <p:cNvPicPr>
            <a:picLocks noChangeAspect="1"/>
          </p:cNvPicPr>
          <p:nvPr/>
        </p:nvPicPr>
        <p:blipFill>
          <a:blip r:embed="rId5"/>
          <a:stretch>
            <a:fillRect/>
          </a:stretch>
        </p:blipFill>
        <p:spPr>
          <a:xfrm>
            <a:off x="5840544" y="1303021"/>
            <a:ext cx="2526217" cy="2064494"/>
          </a:xfrm>
          <a:prstGeom prst="rect">
            <a:avLst/>
          </a:prstGeom>
        </p:spPr>
      </p:pic>
      <p:cxnSp>
        <p:nvCxnSpPr>
          <p:cNvPr id="11" name="Straight Arrow Connector 10">
            <a:extLst>
              <a:ext uri="{FF2B5EF4-FFF2-40B4-BE49-F238E27FC236}">
                <a16:creationId xmlns:a16="http://schemas.microsoft.com/office/drawing/2014/main" id="{F1575C90-0B08-43B3-89A8-AD9A6295009E}"/>
              </a:ext>
            </a:extLst>
          </p:cNvPr>
          <p:cNvCxnSpPr>
            <a:cxnSpLocks/>
          </p:cNvCxnSpPr>
          <p:nvPr/>
        </p:nvCxnSpPr>
        <p:spPr>
          <a:xfrm flipV="1">
            <a:off x="5288480" y="3230354"/>
            <a:ext cx="2680989" cy="6938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EB9B636-5E7A-421F-A07C-64473A3D6D71}"/>
              </a:ext>
            </a:extLst>
          </p:cNvPr>
          <p:cNvCxnSpPr>
            <a:cxnSpLocks/>
          </p:cNvCxnSpPr>
          <p:nvPr/>
        </p:nvCxnSpPr>
        <p:spPr>
          <a:xfrm flipV="1">
            <a:off x="5288481" y="3230354"/>
            <a:ext cx="155353" cy="31537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25E6695-8981-4D17-B00E-08F05B8E731D}"/>
              </a:ext>
            </a:extLst>
          </p:cNvPr>
          <p:cNvCxnSpPr>
            <a:cxnSpLocks/>
          </p:cNvCxnSpPr>
          <p:nvPr/>
        </p:nvCxnSpPr>
        <p:spPr>
          <a:xfrm flipH="1" flipV="1">
            <a:off x="1096410" y="1630777"/>
            <a:ext cx="755540" cy="18252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689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AE2FFB-3BB1-4B1B-98AF-174E41A35318}"/>
              </a:ext>
            </a:extLst>
          </p:cNvPr>
          <p:cNvPicPr>
            <a:picLocks noChangeAspect="1"/>
          </p:cNvPicPr>
          <p:nvPr/>
        </p:nvPicPr>
        <p:blipFill>
          <a:blip r:embed="rId3"/>
          <a:stretch>
            <a:fillRect/>
          </a:stretch>
        </p:blipFill>
        <p:spPr>
          <a:xfrm>
            <a:off x="1021606" y="1888829"/>
            <a:ext cx="6452826" cy="2846026"/>
          </a:xfrm>
          <a:prstGeom prst="rect">
            <a:avLst/>
          </a:prstGeom>
        </p:spPr>
      </p:pic>
      <p:sp>
        <p:nvSpPr>
          <p:cNvPr id="2" name="Title 1"/>
          <p:cNvSpPr>
            <a:spLocks noGrp="1"/>
          </p:cNvSpPr>
          <p:nvPr>
            <p:ph type="title"/>
          </p:nvPr>
        </p:nvSpPr>
        <p:spPr/>
        <p:txBody>
          <a:bodyPr/>
          <a:lstStyle/>
          <a:p>
            <a:r>
              <a:rPr lang="en-US" dirty="0"/>
              <a:t>Finding Relationships</a:t>
            </a:r>
          </a:p>
        </p:txBody>
      </p:sp>
      <p:sp>
        <p:nvSpPr>
          <p:cNvPr id="5" name="TextBox 4"/>
          <p:cNvSpPr txBox="1"/>
          <p:nvPr/>
        </p:nvSpPr>
        <p:spPr>
          <a:xfrm>
            <a:off x="5958759" y="1287520"/>
            <a:ext cx="2535783" cy="94500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To find your related projects all you have to do is click the related projects tab at the bottom. The name is clickable and if you have access to the record in the other system, then you will be able to go to it.</a:t>
            </a:r>
          </a:p>
        </p:txBody>
      </p:sp>
    </p:spTree>
    <p:extLst>
      <p:ext uri="{BB962C8B-B14F-4D97-AF65-F5344CB8AC3E}">
        <p14:creationId xmlns:p14="http://schemas.microsoft.com/office/powerpoint/2010/main" val="2189110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my agreement?</a:t>
            </a:r>
          </a:p>
        </p:txBody>
      </p:sp>
      <p:pic>
        <p:nvPicPr>
          <p:cNvPr id="5" name="Picture 4">
            <a:extLst>
              <a:ext uri="{FF2B5EF4-FFF2-40B4-BE49-F238E27FC236}">
                <a16:creationId xmlns:a16="http://schemas.microsoft.com/office/drawing/2014/main" id="{CC280EAB-8076-4716-A4DA-F36804B5F7F9}"/>
              </a:ext>
            </a:extLst>
          </p:cNvPr>
          <p:cNvPicPr>
            <a:picLocks noChangeAspect="1"/>
          </p:cNvPicPr>
          <p:nvPr/>
        </p:nvPicPr>
        <p:blipFill>
          <a:blip r:embed="rId3"/>
          <a:stretch>
            <a:fillRect/>
          </a:stretch>
        </p:blipFill>
        <p:spPr>
          <a:xfrm>
            <a:off x="144255" y="1447130"/>
            <a:ext cx="8855491" cy="1904733"/>
          </a:xfrm>
          <a:prstGeom prst="rect">
            <a:avLst/>
          </a:prstGeom>
        </p:spPr>
      </p:pic>
      <p:sp>
        <p:nvSpPr>
          <p:cNvPr id="6" name="TextBox 5">
            <a:extLst>
              <a:ext uri="{FF2B5EF4-FFF2-40B4-BE49-F238E27FC236}">
                <a16:creationId xmlns:a16="http://schemas.microsoft.com/office/drawing/2014/main" id="{223DD8BB-E5CF-4CA6-919F-072873ECBDA8}"/>
              </a:ext>
            </a:extLst>
          </p:cNvPr>
          <p:cNvSpPr txBox="1"/>
          <p:nvPr/>
        </p:nvSpPr>
        <p:spPr>
          <a:xfrm>
            <a:off x="1383423" y="3499416"/>
            <a:ext cx="5439407" cy="111755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At the top left-hand corner, you can see what state your agreement is in (internal, External, signing </a:t>
            </a:r>
            <a:r>
              <a:rPr lang="en-US" sz="975" b="1" dirty="0" err="1">
                <a:solidFill>
                  <a:schemeClr val="tx2"/>
                </a:solidFill>
                <a:latin typeface="Calibri" panose="020F0502020204030204" pitchFamily="34" charset="0"/>
              </a:rPr>
              <a:t>etc</a:t>
            </a:r>
            <a:r>
              <a:rPr lang="en-US" sz="975" b="1" dirty="0">
                <a:solidFill>
                  <a:schemeClr val="tx2"/>
                </a:solidFill>
                <a:latin typeface="Calibri" panose="020F0502020204030204" pitchFamily="34" charset="0"/>
              </a:rPr>
              <a:t>). You can see a general state graphic in the middle of your screen. You can also see if other departments are reviewing  (legal, </a:t>
            </a:r>
            <a:r>
              <a:rPr lang="en-US" sz="975" b="1" dirty="0" err="1">
                <a:solidFill>
                  <a:schemeClr val="tx2"/>
                </a:solidFill>
                <a:latin typeface="Calibri" panose="020F0502020204030204" pitchFamily="34" charset="0"/>
              </a:rPr>
              <a:t>etc</a:t>
            </a:r>
            <a:r>
              <a:rPr lang="en-US" sz="975" b="1" dirty="0">
                <a:solidFill>
                  <a:schemeClr val="tx2"/>
                </a:solidFill>
                <a:latin typeface="Calibri" panose="020F0502020204030204" pitchFamily="34" charset="0"/>
              </a:rPr>
              <a:t>….) your document internally to see who is or was reviewing your document. To see more detailed comments </a:t>
            </a:r>
            <a:r>
              <a:rPr lang="en-US" sz="975" b="1" dirty="0" err="1">
                <a:solidFill>
                  <a:schemeClr val="tx2"/>
                </a:solidFill>
                <a:latin typeface="Calibri" panose="020F0502020204030204" pitchFamily="34" charset="0"/>
              </a:rPr>
              <a:t>etc</a:t>
            </a:r>
            <a:r>
              <a:rPr lang="en-US" sz="975" b="1" dirty="0">
                <a:solidFill>
                  <a:schemeClr val="tx2"/>
                </a:solidFill>
                <a:latin typeface="Calibri" panose="020F0502020204030204" pitchFamily="34" charset="0"/>
              </a:rPr>
              <a:t>…. Go to history. SPO will also use the Ancillary reviews for the Admin on the department side to review the final draft. When they do you will receive an “ancillary review” email. You will go into the record and do an ancillary review of the draft.</a:t>
            </a:r>
          </a:p>
        </p:txBody>
      </p:sp>
      <p:cxnSp>
        <p:nvCxnSpPr>
          <p:cNvPr id="7" name="Straight Arrow Connector 6">
            <a:extLst>
              <a:ext uri="{FF2B5EF4-FFF2-40B4-BE49-F238E27FC236}">
                <a16:creationId xmlns:a16="http://schemas.microsoft.com/office/drawing/2014/main" id="{013D1EE5-5808-4E9E-A3C2-76CFBBCE1169}"/>
              </a:ext>
            </a:extLst>
          </p:cNvPr>
          <p:cNvCxnSpPr>
            <a:cxnSpLocks/>
          </p:cNvCxnSpPr>
          <p:nvPr/>
        </p:nvCxnSpPr>
        <p:spPr>
          <a:xfrm flipH="1" flipV="1">
            <a:off x="1324304" y="1953347"/>
            <a:ext cx="59120" cy="15460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E90B171-2188-4B0B-839A-E311623D4A60}"/>
              </a:ext>
            </a:extLst>
          </p:cNvPr>
          <p:cNvCxnSpPr>
            <a:cxnSpLocks/>
            <a:stCxn id="6" idx="0"/>
          </p:cNvCxnSpPr>
          <p:nvPr/>
        </p:nvCxnSpPr>
        <p:spPr>
          <a:xfrm flipH="1" flipV="1">
            <a:off x="2019563" y="3022250"/>
            <a:ext cx="2083564" cy="4771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80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7693-76DC-45CE-BA91-15D65FB0A8EB}"/>
              </a:ext>
            </a:extLst>
          </p:cNvPr>
          <p:cNvSpPr>
            <a:spLocks noGrp="1"/>
          </p:cNvSpPr>
          <p:nvPr>
            <p:ph type="title"/>
          </p:nvPr>
        </p:nvSpPr>
        <p:spPr/>
        <p:txBody>
          <a:bodyPr/>
          <a:lstStyle/>
          <a:p>
            <a:r>
              <a:rPr lang="en-US" dirty="0"/>
              <a:t>Draft Review</a:t>
            </a:r>
          </a:p>
        </p:txBody>
      </p:sp>
      <p:pic>
        <p:nvPicPr>
          <p:cNvPr id="5" name="Content Placeholder 4">
            <a:extLst>
              <a:ext uri="{FF2B5EF4-FFF2-40B4-BE49-F238E27FC236}">
                <a16:creationId xmlns:a16="http://schemas.microsoft.com/office/drawing/2014/main" id="{9352D4B2-FEFB-4E1E-BDAE-25A4CD6922AC}"/>
              </a:ext>
            </a:extLst>
          </p:cNvPr>
          <p:cNvPicPr>
            <a:picLocks noGrp="1" noChangeAspect="1"/>
          </p:cNvPicPr>
          <p:nvPr>
            <p:ph idx="1"/>
          </p:nvPr>
        </p:nvPicPr>
        <p:blipFill>
          <a:blip r:embed="rId2"/>
          <a:stretch>
            <a:fillRect/>
          </a:stretch>
        </p:blipFill>
        <p:spPr>
          <a:xfrm>
            <a:off x="77731" y="1172717"/>
            <a:ext cx="4638848" cy="1999704"/>
          </a:xfrm>
        </p:spPr>
      </p:pic>
      <p:cxnSp>
        <p:nvCxnSpPr>
          <p:cNvPr id="7" name="Straight Arrow Connector 6">
            <a:extLst>
              <a:ext uri="{FF2B5EF4-FFF2-40B4-BE49-F238E27FC236}">
                <a16:creationId xmlns:a16="http://schemas.microsoft.com/office/drawing/2014/main" id="{0521D180-2C28-46DB-9138-A3B2836B41A1}"/>
              </a:ext>
            </a:extLst>
          </p:cNvPr>
          <p:cNvCxnSpPr>
            <a:cxnSpLocks/>
          </p:cNvCxnSpPr>
          <p:nvPr/>
        </p:nvCxnSpPr>
        <p:spPr>
          <a:xfrm flipH="1" flipV="1">
            <a:off x="2215993" y="1782197"/>
            <a:ext cx="367566" cy="1672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4E1899E-D4C5-4B2C-89B7-04A408102B0E}"/>
              </a:ext>
            </a:extLst>
          </p:cNvPr>
          <p:cNvSpPr txBox="1"/>
          <p:nvPr/>
        </p:nvSpPr>
        <p:spPr>
          <a:xfrm>
            <a:off x="2393800" y="1958888"/>
            <a:ext cx="2535783" cy="42736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You can find the agreement for review in the top center of the page</a:t>
            </a:r>
          </a:p>
        </p:txBody>
      </p:sp>
      <p:sp>
        <p:nvSpPr>
          <p:cNvPr id="9" name="TextBox 8">
            <a:extLst>
              <a:ext uri="{FF2B5EF4-FFF2-40B4-BE49-F238E27FC236}">
                <a16:creationId xmlns:a16="http://schemas.microsoft.com/office/drawing/2014/main" id="{BF92DF14-640A-4FF9-8378-AC1EB07E17A9}"/>
              </a:ext>
            </a:extLst>
          </p:cNvPr>
          <p:cNvSpPr txBox="1"/>
          <p:nvPr/>
        </p:nvSpPr>
        <p:spPr>
          <a:xfrm>
            <a:off x="1627648" y="2767196"/>
            <a:ext cx="2535783" cy="772456"/>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Once you have reviewed the agreement, you can click the “submit ancillary review” button. The it opens a window like the one to the right.</a:t>
            </a:r>
          </a:p>
        </p:txBody>
      </p:sp>
      <p:cxnSp>
        <p:nvCxnSpPr>
          <p:cNvPr id="10" name="Straight Arrow Connector 9">
            <a:extLst>
              <a:ext uri="{FF2B5EF4-FFF2-40B4-BE49-F238E27FC236}">
                <a16:creationId xmlns:a16="http://schemas.microsoft.com/office/drawing/2014/main" id="{33D2A2C7-F343-4931-BE3A-B8580EE8C231}"/>
              </a:ext>
            </a:extLst>
          </p:cNvPr>
          <p:cNvCxnSpPr>
            <a:cxnSpLocks/>
            <a:endCxn id="3" idx="6"/>
          </p:cNvCxnSpPr>
          <p:nvPr/>
        </p:nvCxnSpPr>
        <p:spPr>
          <a:xfrm flipH="1" flipV="1">
            <a:off x="773133" y="2796778"/>
            <a:ext cx="846231" cy="1911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B6DBA7E-6283-467D-B6FE-CF5BD6E1F822}"/>
              </a:ext>
            </a:extLst>
          </p:cNvPr>
          <p:cNvPicPr>
            <a:picLocks noChangeAspect="1"/>
          </p:cNvPicPr>
          <p:nvPr/>
        </p:nvPicPr>
        <p:blipFill>
          <a:blip r:embed="rId3"/>
          <a:stretch>
            <a:fillRect/>
          </a:stretch>
        </p:blipFill>
        <p:spPr>
          <a:xfrm>
            <a:off x="5019312" y="1159673"/>
            <a:ext cx="4117005" cy="3595394"/>
          </a:xfrm>
          <a:prstGeom prst="rect">
            <a:avLst/>
          </a:prstGeom>
        </p:spPr>
      </p:pic>
      <p:pic>
        <p:nvPicPr>
          <p:cNvPr id="20" name="Picture 19">
            <a:extLst>
              <a:ext uri="{FF2B5EF4-FFF2-40B4-BE49-F238E27FC236}">
                <a16:creationId xmlns:a16="http://schemas.microsoft.com/office/drawing/2014/main" id="{729B9478-7887-4081-93AC-DAFB99F97C0B}"/>
              </a:ext>
            </a:extLst>
          </p:cNvPr>
          <p:cNvPicPr>
            <a:picLocks noChangeAspect="1"/>
          </p:cNvPicPr>
          <p:nvPr/>
        </p:nvPicPr>
        <p:blipFill>
          <a:blip r:embed="rId4"/>
          <a:stretch>
            <a:fillRect/>
          </a:stretch>
        </p:blipFill>
        <p:spPr>
          <a:xfrm>
            <a:off x="7373541" y="1715476"/>
            <a:ext cx="1770459" cy="690503"/>
          </a:xfrm>
          <a:prstGeom prst="rect">
            <a:avLst/>
          </a:prstGeom>
        </p:spPr>
      </p:pic>
      <p:sp>
        <p:nvSpPr>
          <p:cNvPr id="21" name="TextBox 20">
            <a:extLst>
              <a:ext uri="{FF2B5EF4-FFF2-40B4-BE49-F238E27FC236}">
                <a16:creationId xmlns:a16="http://schemas.microsoft.com/office/drawing/2014/main" id="{2843FE00-FEA9-47C2-8335-A00EBD5CE291}"/>
              </a:ext>
            </a:extLst>
          </p:cNvPr>
          <p:cNvSpPr txBox="1"/>
          <p:nvPr/>
        </p:nvSpPr>
        <p:spPr>
          <a:xfrm>
            <a:off x="8011614" y="2343976"/>
            <a:ext cx="1094788" cy="1290097"/>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Select your review and a window will open. Find your name and check the box, then click ok.</a:t>
            </a:r>
          </a:p>
        </p:txBody>
      </p:sp>
      <p:cxnSp>
        <p:nvCxnSpPr>
          <p:cNvPr id="22" name="Straight Arrow Connector 21">
            <a:extLst>
              <a:ext uri="{FF2B5EF4-FFF2-40B4-BE49-F238E27FC236}">
                <a16:creationId xmlns:a16="http://schemas.microsoft.com/office/drawing/2014/main" id="{E2762471-61AF-430F-80A1-8D253D3C8026}"/>
              </a:ext>
            </a:extLst>
          </p:cNvPr>
          <p:cNvCxnSpPr>
            <a:cxnSpLocks/>
          </p:cNvCxnSpPr>
          <p:nvPr/>
        </p:nvCxnSpPr>
        <p:spPr>
          <a:xfrm flipH="1" flipV="1">
            <a:off x="6153150" y="1715476"/>
            <a:ext cx="1841897" cy="8134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C8B3867-0DFB-443C-A555-F10077A7AF74}"/>
              </a:ext>
            </a:extLst>
          </p:cNvPr>
          <p:cNvCxnSpPr>
            <a:cxnSpLocks/>
          </p:cNvCxnSpPr>
          <p:nvPr/>
        </p:nvCxnSpPr>
        <p:spPr>
          <a:xfrm flipH="1" flipV="1">
            <a:off x="7434263" y="2172569"/>
            <a:ext cx="560784" cy="2334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434D28F-84BA-4C80-87F3-5F8D7336DFEF}"/>
              </a:ext>
            </a:extLst>
          </p:cNvPr>
          <p:cNvSpPr txBox="1"/>
          <p:nvPr/>
        </p:nvSpPr>
        <p:spPr>
          <a:xfrm>
            <a:off x="6200033" y="2767196"/>
            <a:ext cx="1172078" cy="599908"/>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Check Yes or no as to whether you accept the draft.</a:t>
            </a:r>
          </a:p>
        </p:txBody>
      </p:sp>
      <p:cxnSp>
        <p:nvCxnSpPr>
          <p:cNvPr id="31" name="Straight Arrow Connector 30">
            <a:extLst>
              <a:ext uri="{FF2B5EF4-FFF2-40B4-BE49-F238E27FC236}">
                <a16:creationId xmlns:a16="http://schemas.microsoft.com/office/drawing/2014/main" id="{5C0025FB-81BB-4D60-A6EF-49B5B540FE95}"/>
              </a:ext>
            </a:extLst>
          </p:cNvPr>
          <p:cNvCxnSpPr>
            <a:cxnSpLocks/>
          </p:cNvCxnSpPr>
          <p:nvPr/>
        </p:nvCxnSpPr>
        <p:spPr>
          <a:xfrm flipH="1" flipV="1">
            <a:off x="5376479" y="2172569"/>
            <a:ext cx="1305712" cy="5837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3C78C90-3917-4BBA-AB52-4FC8089A13A8}"/>
              </a:ext>
            </a:extLst>
          </p:cNvPr>
          <p:cNvSpPr txBox="1"/>
          <p:nvPr/>
        </p:nvSpPr>
        <p:spPr>
          <a:xfrm>
            <a:off x="4343544" y="3662957"/>
            <a:ext cx="1172078" cy="94500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Add any comments or documents pertaining to your review.</a:t>
            </a:r>
          </a:p>
        </p:txBody>
      </p:sp>
      <p:cxnSp>
        <p:nvCxnSpPr>
          <p:cNvPr id="34" name="Straight Arrow Connector 33">
            <a:extLst>
              <a:ext uri="{FF2B5EF4-FFF2-40B4-BE49-F238E27FC236}">
                <a16:creationId xmlns:a16="http://schemas.microsoft.com/office/drawing/2014/main" id="{A1710E2C-24F3-4AD6-A29D-09E534E5217F}"/>
              </a:ext>
            </a:extLst>
          </p:cNvPr>
          <p:cNvCxnSpPr>
            <a:cxnSpLocks/>
          </p:cNvCxnSpPr>
          <p:nvPr/>
        </p:nvCxnSpPr>
        <p:spPr>
          <a:xfrm flipV="1">
            <a:off x="4359412" y="2274790"/>
            <a:ext cx="745797" cy="13592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49F4AA4-67C0-4CD8-B85B-1203EBD8D9BA}"/>
              </a:ext>
            </a:extLst>
          </p:cNvPr>
          <p:cNvCxnSpPr>
            <a:cxnSpLocks/>
          </p:cNvCxnSpPr>
          <p:nvPr/>
        </p:nvCxnSpPr>
        <p:spPr>
          <a:xfrm flipV="1">
            <a:off x="4929583" y="3138595"/>
            <a:ext cx="426499" cy="49547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3692E33-A6C5-4741-A0C5-3FAC0A4D1E20}"/>
              </a:ext>
            </a:extLst>
          </p:cNvPr>
          <p:cNvSpPr txBox="1"/>
          <p:nvPr/>
        </p:nvSpPr>
        <p:spPr>
          <a:xfrm>
            <a:off x="6898892" y="3873784"/>
            <a:ext cx="1172078" cy="599908"/>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Once everything is complete, then click ok.</a:t>
            </a:r>
          </a:p>
        </p:txBody>
      </p:sp>
      <p:cxnSp>
        <p:nvCxnSpPr>
          <p:cNvPr id="39" name="Straight Arrow Connector 38">
            <a:extLst>
              <a:ext uri="{FF2B5EF4-FFF2-40B4-BE49-F238E27FC236}">
                <a16:creationId xmlns:a16="http://schemas.microsoft.com/office/drawing/2014/main" id="{4737579E-920A-42C1-B92D-EF6F718A3DCF}"/>
              </a:ext>
            </a:extLst>
          </p:cNvPr>
          <p:cNvCxnSpPr>
            <a:cxnSpLocks/>
          </p:cNvCxnSpPr>
          <p:nvPr/>
        </p:nvCxnSpPr>
        <p:spPr>
          <a:xfrm flipV="1">
            <a:off x="8116049" y="3792487"/>
            <a:ext cx="515308" cy="1625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AAEF114-CEC5-B25F-1777-A60C10386C26}"/>
              </a:ext>
            </a:extLst>
          </p:cNvPr>
          <p:cNvSpPr/>
          <p:nvPr/>
        </p:nvSpPr>
        <p:spPr>
          <a:xfrm>
            <a:off x="141266" y="2756310"/>
            <a:ext cx="631867" cy="8093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545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BDE122-27ED-406A-B2DC-2B4EFEF0E83F}"/>
              </a:ext>
            </a:extLst>
          </p:cNvPr>
          <p:cNvPicPr>
            <a:picLocks noChangeAspect="1"/>
          </p:cNvPicPr>
          <p:nvPr/>
        </p:nvPicPr>
        <p:blipFill>
          <a:blip r:embed="rId3"/>
          <a:stretch>
            <a:fillRect/>
          </a:stretch>
        </p:blipFill>
        <p:spPr>
          <a:xfrm>
            <a:off x="2096690" y="1524892"/>
            <a:ext cx="4456509" cy="2368451"/>
          </a:xfrm>
          <a:prstGeom prst="rect">
            <a:avLst/>
          </a:prstGeom>
        </p:spPr>
      </p:pic>
      <p:sp>
        <p:nvSpPr>
          <p:cNvPr id="2" name="Title 1"/>
          <p:cNvSpPr>
            <a:spLocks noGrp="1"/>
          </p:cNvSpPr>
          <p:nvPr>
            <p:ph type="title"/>
          </p:nvPr>
        </p:nvSpPr>
        <p:spPr/>
        <p:txBody>
          <a:bodyPr/>
          <a:lstStyle/>
          <a:p>
            <a:r>
              <a:rPr lang="en-US" dirty="0"/>
              <a:t>Sub Tabs</a:t>
            </a:r>
          </a:p>
        </p:txBody>
      </p:sp>
      <p:sp>
        <p:nvSpPr>
          <p:cNvPr id="4" name="TextBox 3"/>
          <p:cNvSpPr txBox="1"/>
          <p:nvPr/>
        </p:nvSpPr>
        <p:spPr>
          <a:xfrm>
            <a:off x="44669" y="1275175"/>
            <a:ext cx="2286000" cy="25481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Shows Communication</a:t>
            </a:r>
          </a:p>
        </p:txBody>
      </p:sp>
      <p:cxnSp>
        <p:nvCxnSpPr>
          <p:cNvPr id="5" name="Straight Arrow Connector 4"/>
          <p:cNvCxnSpPr>
            <a:cxnSpLocks/>
            <a:stCxn id="4" idx="2"/>
          </p:cNvCxnSpPr>
          <p:nvPr/>
        </p:nvCxnSpPr>
        <p:spPr>
          <a:xfrm>
            <a:off x="1187669" y="1529988"/>
            <a:ext cx="980840" cy="34235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16" idx="2"/>
          </p:cNvCxnSpPr>
          <p:nvPr/>
        </p:nvCxnSpPr>
        <p:spPr>
          <a:xfrm flipH="1">
            <a:off x="3311509" y="1603610"/>
            <a:ext cx="997170" cy="2084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6071" y="4148422"/>
            <a:ext cx="2353004" cy="42736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Has a list of the contacts that were added.</a:t>
            </a:r>
          </a:p>
        </p:txBody>
      </p:sp>
      <p:cxnSp>
        <p:nvCxnSpPr>
          <p:cNvPr id="18" name="Straight Arrow Connector 17"/>
          <p:cNvCxnSpPr>
            <a:cxnSpLocks/>
          </p:cNvCxnSpPr>
          <p:nvPr/>
        </p:nvCxnSpPr>
        <p:spPr>
          <a:xfrm flipV="1">
            <a:off x="1187669" y="1912586"/>
            <a:ext cx="2504826" cy="22304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F4FDEB-639F-4845-8CC8-44F482C50BA0}"/>
              </a:ext>
            </a:extLst>
          </p:cNvPr>
          <p:cNvSpPr txBox="1"/>
          <p:nvPr/>
        </p:nvSpPr>
        <p:spPr>
          <a:xfrm>
            <a:off x="6774311" y="2634565"/>
            <a:ext cx="2286000" cy="25481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Shows Documents uploaded</a:t>
            </a:r>
          </a:p>
        </p:txBody>
      </p:sp>
      <p:cxnSp>
        <p:nvCxnSpPr>
          <p:cNvPr id="12" name="Straight Arrow Connector 11">
            <a:extLst>
              <a:ext uri="{FF2B5EF4-FFF2-40B4-BE49-F238E27FC236}">
                <a16:creationId xmlns:a16="http://schemas.microsoft.com/office/drawing/2014/main" id="{63568BCA-4E15-45D7-9481-21A8E75B883E}"/>
              </a:ext>
            </a:extLst>
          </p:cNvPr>
          <p:cNvCxnSpPr>
            <a:cxnSpLocks/>
          </p:cNvCxnSpPr>
          <p:nvPr/>
        </p:nvCxnSpPr>
        <p:spPr>
          <a:xfrm flipH="1" flipV="1">
            <a:off x="5904310" y="1932214"/>
            <a:ext cx="882709" cy="702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E333C70-611C-4CE0-97D1-AA1C14FD7BF7}"/>
              </a:ext>
            </a:extLst>
          </p:cNvPr>
          <p:cNvSpPr txBox="1"/>
          <p:nvPr/>
        </p:nvSpPr>
        <p:spPr>
          <a:xfrm>
            <a:off x="3165679" y="1176249"/>
            <a:ext cx="2286000" cy="42736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Shows History, State Changes, comments, </a:t>
            </a:r>
            <a:r>
              <a:rPr lang="en-US" sz="975" b="1" dirty="0" err="1">
                <a:solidFill>
                  <a:schemeClr val="tx2"/>
                </a:solidFill>
                <a:latin typeface="Calibri" panose="020F0502020204030204" pitchFamily="34" charset="0"/>
              </a:rPr>
              <a:t>etc</a:t>
            </a:r>
            <a:r>
              <a:rPr lang="en-US" sz="975" b="1" dirty="0">
                <a:solidFill>
                  <a:schemeClr val="tx2"/>
                </a:solidFill>
                <a:latin typeface="Calibri" panose="020F0502020204030204" pitchFamily="34" charset="0"/>
              </a:rPr>
              <a:t>…</a:t>
            </a:r>
          </a:p>
        </p:txBody>
      </p:sp>
      <p:sp>
        <p:nvSpPr>
          <p:cNvPr id="20" name="TextBox 19">
            <a:extLst>
              <a:ext uri="{FF2B5EF4-FFF2-40B4-BE49-F238E27FC236}">
                <a16:creationId xmlns:a16="http://schemas.microsoft.com/office/drawing/2014/main" id="{9779159D-D355-4CE3-B17D-003965D3BF2E}"/>
              </a:ext>
            </a:extLst>
          </p:cNvPr>
          <p:cNvSpPr txBox="1"/>
          <p:nvPr/>
        </p:nvSpPr>
        <p:spPr>
          <a:xfrm>
            <a:off x="4761310" y="3888247"/>
            <a:ext cx="2286000" cy="25481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Shows Snapshots of changes made</a:t>
            </a:r>
          </a:p>
        </p:txBody>
      </p:sp>
      <p:cxnSp>
        <p:nvCxnSpPr>
          <p:cNvPr id="21" name="Straight Arrow Connector 20">
            <a:extLst>
              <a:ext uri="{FF2B5EF4-FFF2-40B4-BE49-F238E27FC236}">
                <a16:creationId xmlns:a16="http://schemas.microsoft.com/office/drawing/2014/main" id="{B26BACEF-8EB0-45E6-A39C-DFF2784B18E2}"/>
              </a:ext>
            </a:extLst>
          </p:cNvPr>
          <p:cNvCxnSpPr>
            <a:cxnSpLocks/>
          </p:cNvCxnSpPr>
          <p:nvPr/>
        </p:nvCxnSpPr>
        <p:spPr>
          <a:xfrm flipH="1" flipV="1">
            <a:off x="4308679" y="1975640"/>
            <a:ext cx="880935" cy="19126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983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Get Started…</a:t>
            </a:r>
          </a:p>
        </p:txBody>
      </p:sp>
      <p:sp>
        <p:nvSpPr>
          <p:cNvPr id="3" name="Content Placeholder 2"/>
          <p:cNvSpPr>
            <a:spLocks noGrp="1"/>
          </p:cNvSpPr>
          <p:nvPr>
            <p:ph idx="1"/>
          </p:nvPr>
        </p:nvSpPr>
        <p:spPr/>
        <p:txBody>
          <a:bodyPr>
            <a:normAutofit fontScale="85000" lnSpcReduction="10000"/>
          </a:bodyPr>
          <a:lstStyle/>
          <a:p>
            <a:r>
              <a:rPr lang="en-US" dirty="0"/>
              <a:t>Click works best in Chrome. </a:t>
            </a:r>
          </a:p>
          <a:p>
            <a:r>
              <a:rPr lang="en-US" dirty="0"/>
              <a:t>Be sure that pop-ups are allowed in your browser</a:t>
            </a:r>
          </a:p>
          <a:p>
            <a:r>
              <a:rPr lang="en-US" dirty="0"/>
              <a:t>How to get accounts: </a:t>
            </a:r>
          </a:p>
          <a:p>
            <a:pPr lvl="1"/>
            <a:r>
              <a:rPr lang="en-US" dirty="0">
                <a:solidFill>
                  <a:schemeClr val="tx2"/>
                </a:solidFill>
              </a:rPr>
              <a:t>Email Sean Gonzales at sgonzales@salud.unm.edu, and include your name, email address, and Click role, and Banner ID.</a:t>
            </a:r>
          </a:p>
          <a:p>
            <a:pPr lvl="1"/>
            <a:r>
              <a:rPr lang="en-US" dirty="0">
                <a:solidFill>
                  <a:schemeClr val="tx2"/>
                </a:solidFill>
              </a:rPr>
              <a:t>PIs or their Study Staff may email </a:t>
            </a:r>
            <a:r>
              <a:rPr lang="en-US" dirty="0" err="1">
                <a:solidFill>
                  <a:schemeClr val="tx2"/>
                </a:solidFill>
              </a:rPr>
              <a:t>PreAward</a:t>
            </a:r>
            <a:r>
              <a:rPr lang="en-US" dirty="0">
                <a:solidFill>
                  <a:schemeClr val="tx2"/>
                </a:solidFill>
              </a:rPr>
              <a:t> directly to have an account created</a:t>
            </a:r>
          </a:p>
        </p:txBody>
      </p:sp>
    </p:spTree>
    <p:extLst>
      <p:ext uri="{BB962C8B-B14F-4D97-AF65-F5344CB8AC3E}">
        <p14:creationId xmlns:p14="http://schemas.microsoft.com/office/powerpoint/2010/main" val="2158636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EC6F02-8977-49F2-9EBF-643CB166B3D1}"/>
              </a:ext>
            </a:extLst>
          </p:cNvPr>
          <p:cNvPicPr>
            <a:picLocks noChangeAspect="1"/>
          </p:cNvPicPr>
          <p:nvPr/>
        </p:nvPicPr>
        <p:blipFill>
          <a:blip r:embed="rId3"/>
          <a:stretch>
            <a:fillRect/>
          </a:stretch>
        </p:blipFill>
        <p:spPr>
          <a:xfrm>
            <a:off x="0" y="1125416"/>
            <a:ext cx="9144000" cy="2892669"/>
          </a:xfrm>
          <a:prstGeom prst="rect">
            <a:avLst/>
          </a:prstGeom>
        </p:spPr>
      </p:pic>
      <p:sp>
        <p:nvSpPr>
          <p:cNvPr id="2" name="Title 1"/>
          <p:cNvSpPr>
            <a:spLocks noGrp="1"/>
          </p:cNvSpPr>
          <p:nvPr>
            <p:ph type="title"/>
          </p:nvPr>
        </p:nvSpPr>
        <p:spPr/>
        <p:txBody>
          <a:bodyPr/>
          <a:lstStyle/>
          <a:p>
            <a:r>
              <a:rPr lang="en-US" dirty="0"/>
              <a:t>Clarification requested?</a:t>
            </a:r>
          </a:p>
        </p:txBody>
      </p:sp>
      <p:sp>
        <p:nvSpPr>
          <p:cNvPr id="18" name="TextBox 17"/>
          <p:cNvSpPr txBox="1"/>
          <p:nvPr/>
        </p:nvSpPr>
        <p:spPr>
          <a:xfrm>
            <a:off x="1686902" y="3922573"/>
            <a:ext cx="1917095" cy="772456"/>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If SPO needs clarification, then we will send back with a note of what we are missing through the system.</a:t>
            </a:r>
          </a:p>
        </p:txBody>
      </p:sp>
      <p:cxnSp>
        <p:nvCxnSpPr>
          <p:cNvPr id="25" name="Straight Arrow Connector 24"/>
          <p:cNvCxnSpPr>
            <a:cxnSpLocks/>
          </p:cNvCxnSpPr>
          <p:nvPr/>
        </p:nvCxnSpPr>
        <p:spPr>
          <a:xfrm flipH="1" flipV="1">
            <a:off x="870019" y="3941021"/>
            <a:ext cx="816884" cy="250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56276" y="3788455"/>
            <a:ext cx="730526" cy="297968"/>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Tree>
    <p:extLst>
      <p:ext uri="{BB962C8B-B14F-4D97-AF65-F5344CB8AC3E}">
        <p14:creationId xmlns:p14="http://schemas.microsoft.com/office/powerpoint/2010/main" val="203010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6511DE-F6BB-4C7D-927A-15D3B1C7AEE4}"/>
              </a:ext>
            </a:extLst>
          </p:cNvPr>
          <p:cNvPicPr>
            <a:picLocks noChangeAspect="1"/>
          </p:cNvPicPr>
          <p:nvPr/>
        </p:nvPicPr>
        <p:blipFill>
          <a:blip r:embed="rId3"/>
          <a:stretch>
            <a:fillRect/>
          </a:stretch>
        </p:blipFill>
        <p:spPr>
          <a:xfrm>
            <a:off x="0" y="1553718"/>
            <a:ext cx="9144000" cy="2036064"/>
          </a:xfrm>
          <a:prstGeom prst="rect">
            <a:avLst/>
          </a:prstGeom>
        </p:spPr>
      </p:pic>
      <p:sp>
        <p:nvSpPr>
          <p:cNvPr id="2" name="Title 1"/>
          <p:cNvSpPr>
            <a:spLocks noGrp="1"/>
          </p:cNvSpPr>
          <p:nvPr>
            <p:ph type="title"/>
          </p:nvPr>
        </p:nvSpPr>
        <p:spPr/>
        <p:txBody>
          <a:bodyPr/>
          <a:lstStyle/>
          <a:p>
            <a:r>
              <a:rPr lang="en-US" dirty="0"/>
              <a:t>Clarification Requested?</a:t>
            </a:r>
          </a:p>
        </p:txBody>
      </p:sp>
      <p:sp>
        <p:nvSpPr>
          <p:cNvPr id="8" name="TextBox 7"/>
          <p:cNvSpPr txBox="1"/>
          <p:nvPr/>
        </p:nvSpPr>
        <p:spPr>
          <a:xfrm>
            <a:off x="5647612" y="1571276"/>
            <a:ext cx="2200988" cy="42736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975" b="1" dirty="0">
                <a:solidFill>
                  <a:schemeClr val="tx2"/>
                </a:solidFill>
                <a:latin typeface="Calibri" panose="020F0502020204030204" pitchFamily="34" charset="0"/>
              </a:rPr>
              <a:t>An Email will go out and the PI can click into the email using the link</a:t>
            </a:r>
          </a:p>
        </p:txBody>
      </p:sp>
      <p:cxnSp>
        <p:nvCxnSpPr>
          <p:cNvPr id="9" name="Straight Arrow Connector 8"/>
          <p:cNvCxnSpPr>
            <a:cxnSpLocks/>
            <a:endCxn id="20" idx="6"/>
          </p:cNvCxnSpPr>
          <p:nvPr/>
        </p:nvCxnSpPr>
        <p:spPr>
          <a:xfrm flipH="1">
            <a:off x="1847199" y="1917643"/>
            <a:ext cx="3800413" cy="78840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284510" y="2566627"/>
            <a:ext cx="562689" cy="278849"/>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Tree>
    <p:extLst>
      <p:ext uri="{BB962C8B-B14F-4D97-AF65-F5344CB8AC3E}">
        <p14:creationId xmlns:p14="http://schemas.microsoft.com/office/powerpoint/2010/main" val="2706448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7BA781-8911-4918-AC51-1D37C008A0C1}"/>
              </a:ext>
            </a:extLst>
          </p:cNvPr>
          <p:cNvPicPr>
            <a:picLocks noChangeAspect="1"/>
          </p:cNvPicPr>
          <p:nvPr/>
        </p:nvPicPr>
        <p:blipFill>
          <a:blip r:embed="rId3"/>
          <a:stretch>
            <a:fillRect/>
          </a:stretch>
        </p:blipFill>
        <p:spPr>
          <a:xfrm>
            <a:off x="0" y="2030227"/>
            <a:ext cx="9144000" cy="1083046"/>
          </a:xfrm>
          <a:prstGeom prst="rect">
            <a:avLst/>
          </a:prstGeom>
        </p:spPr>
      </p:pic>
      <p:sp>
        <p:nvSpPr>
          <p:cNvPr id="2" name="Title 1"/>
          <p:cNvSpPr>
            <a:spLocks noGrp="1"/>
          </p:cNvSpPr>
          <p:nvPr>
            <p:ph type="title"/>
          </p:nvPr>
        </p:nvSpPr>
        <p:spPr/>
        <p:txBody>
          <a:bodyPr/>
          <a:lstStyle/>
          <a:p>
            <a:r>
              <a:rPr lang="en-US" dirty="0"/>
              <a:t>Clarification Requested?</a:t>
            </a:r>
          </a:p>
        </p:txBody>
      </p:sp>
      <p:sp>
        <p:nvSpPr>
          <p:cNvPr id="11" name="Left Arrow 10"/>
          <p:cNvSpPr/>
          <p:nvPr/>
        </p:nvSpPr>
        <p:spPr>
          <a:xfrm>
            <a:off x="4463844" y="1756760"/>
            <a:ext cx="3098875" cy="186615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200" b="1" dirty="0">
                <a:solidFill>
                  <a:srgbClr val="FF0000"/>
                </a:solidFill>
                <a:latin typeface="Calibri" panose="020F0502020204030204" pitchFamily="34" charset="0"/>
              </a:rPr>
              <a:t>You will see in the history tab what changes need to be made and you can either go in and make them or clarify what the SPO Officer needs clarified</a:t>
            </a:r>
          </a:p>
        </p:txBody>
      </p:sp>
    </p:spTree>
    <p:extLst>
      <p:ext uri="{BB962C8B-B14F-4D97-AF65-F5344CB8AC3E}">
        <p14:creationId xmlns:p14="http://schemas.microsoft.com/office/powerpoint/2010/main" val="834136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3599A6-5320-4345-9EA8-F4EA408B812A}"/>
              </a:ext>
            </a:extLst>
          </p:cNvPr>
          <p:cNvPicPr>
            <a:picLocks noChangeAspect="1"/>
          </p:cNvPicPr>
          <p:nvPr/>
        </p:nvPicPr>
        <p:blipFill>
          <a:blip r:embed="rId3"/>
          <a:stretch>
            <a:fillRect/>
          </a:stretch>
        </p:blipFill>
        <p:spPr>
          <a:xfrm>
            <a:off x="969580" y="1342692"/>
            <a:ext cx="5060732" cy="3222685"/>
          </a:xfrm>
          <a:prstGeom prst="rect">
            <a:avLst/>
          </a:prstGeom>
        </p:spPr>
      </p:pic>
      <p:sp>
        <p:nvSpPr>
          <p:cNvPr id="2" name="Title 1"/>
          <p:cNvSpPr>
            <a:spLocks noGrp="1"/>
          </p:cNvSpPr>
          <p:nvPr>
            <p:ph type="title"/>
          </p:nvPr>
        </p:nvSpPr>
        <p:spPr/>
        <p:txBody>
          <a:bodyPr/>
          <a:lstStyle/>
          <a:p>
            <a:r>
              <a:rPr lang="en-US" dirty="0" err="1"/>
              <a:t>Clarificationn</a:t>
            </a:r>
            <a:r>
              <a:rPr lang="en-US" dirty="0"/>
              <a:t> Requested?</a:t>
            </a:r>
          </a:p>
        </p:txBody>
      </p:sp>
      <p:sp>
        <p:nvSpPr>
          <p:cNvPr id="6" name="TextBox 5"/>
          <p:cNvSpPr txBox="1"/>
          <p:nvPr/>
        </p:nvSpPr>
        <p:spPr>
          <a:xfrm>
            <a:off x="6182139" y="1625049"/>
            <a:ext cx="2286000"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You will then submit changes and add any comments. Then click ok.</a:t>
            </a:r>
          </a:p>
        </p:txBody>
      </p:sp>
      <p:cxnSp>
        <p:nvCxnSpPr>
          <p:cNvPr id="7" name="Straight Arrow Connector 6"/>
          <p:cNvCxnSpPr>
            <a:cxnSpLocks/>
            <a:stCxn id="6" idx="1"/>
          </p:cNvCxnSpPr>
          <p:nvPr/>
        </p:nvCxnSpPr>
        <p:spPr>
          <a:xfrm flipH="1">
            <a:off x="1610551" y="1851586"/>
            <a:ext cx="4571588" cy="19585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1A4E97B-A1C5-47BA-86C9-70DBEBBCF832}"/>
              </a:ext>
            </a:extLst>
          </p:cNvPr>
          <p:cNvSpPr/>
          <p:nvPr/>
        </p:nvSpPr>
        <p:spPr>
          <a:xfrm>
            <a:off x="1047863" y="3736427"/>
            <a:ext cx="562689" cy="14662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13" name="Picture 12">
            <a:extLst>
              <a:ext uri="{FF2B5EF4-FFF2-40B4-BE49-F238E27FC236}">
                <a16:creationId xmlns:a16="http://schemas.microsoft.com/office/drawing/2014/main" id="{F0871286-C55F-483B-A04C-6446D2A79E2C}"/>
              </a:ext>
            </a:extLst>
          </p:cNvPr>
          <p:cNvPicPr>
            <a:picLocks noChangeAspect="1"/>
          </p:cNvPicPr>
          <p:nvPr/>
        </p:nvPicPr>
        <p:blipFill>
          <a:blip r:embed="rId4"/>
          <a:stretch>
            <a:fillRect/>
          </a:stretch>
        </p:blipFill>
        <p:spPr>
          <a:xfrm>
            <a:off x="6102109" y="2391238"/>
            <a:ext cx="2434664" cy="2138347"/>
          </a:xfrm>
          <a:prstGeom prst="rect">
            <a:avLst/>
          </a:prstGeom>
        </p:spPr>
      </p:pic>
      <p:cxnSp>
        <p:nvCxnSpPr>
          <p:cNvPr id="14" name="Straight Arrow Connector 13">
            <a:extLst>
              <a:ext uri="{FF2B5EF4-FFF2-40B4-BE49-F238E27FC236}">
                <a16:creationId xmlns:a16="http://schemas.microsoft.com/office/drawing/2014/main" id="{5FDCA42A-A0CA-4E44-822C-8610F14E80DB}"/>
              </a:ext>
            </a:extLst>
          </p:cNvPr>
          <p:cNvCxnSpPr>
            <a:cxnSpLocks/>
          </p:cNvCxnSpPr>
          <p:nvPr/>
        </p:nvCxnSpPr>
        <p:spPr>
          <a:xfrm>
            <a:off x="6219497" y="2055022"/>
            <a:ext cx="0" cy="3220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011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agreement is active. What do you do?</a:t>
            </a:r>
          </a:p>
        </p:txBody>
      </p:sp>
      <p:pic>
        <p:nvPicPr>
          <p:cNvPr id="5" name="Picture 4">
            <a:extLst>
              <a:ext uri="{FF2B5EF4-FFF2-40B4-BE49-F238E27FC236}">
                <a16:creationId xmlns:a16="http://schemas.microsoft.com/office/drawing/2014/main" id="{C7713CB9-1F5B-4341-A99A-AD200D24B06D}"/>
              </a:ext>
            </a:extLst>
          </p:cNvPr>
          <p:cNvPicPr>
            <a:picLocks noChangeAspect="1"/>
          </p:cNvPicPr>
          <p:nvPr/>
        </p:nvPicPr>
        <p:blipFill>
          <a:blip r:embed="rId3"/>
          <a:stretch>
            <a:fillRect/>
          </a:stretch>
        </p:blipFill>
        <p:spPr>
          <a:xfrm>
            <a:off x="822961" y="1342798"/>
            <a:ext cx="1450619" cy="3218954"/>
          </a:xfrm>
          <a:prstGeom prst="rect">
            <a:avLst/>
          </a:prstGeom>
        </p:spPr>
      </p:pic>
      <p:sp>
        <p:nvSpPr>
          <p:cNvPr id="6" name="TextBox 5">
            <a:extLst>
              <a:ext uri="{FF2B5EF4-FFF2-40B4-BE49-F238E27FC236}">
                <a16:creationId xmlns:a16="http://schemas.microsoft.com/office/drawing/2014/main" id="{7459E8A6-5BE6-4808-A36D-A7BE4CA27FBC}"/>
              </a:ext>
            </a:extLst>
          </p:cNvPr>
          <p:cNvSpPr txBox="1"/>
          <p:nvPr/>
        </p:nvSpPr>
        <p:spPr>
          <a:xfrm>
            <a:off x="4410797" y="2007400"/>
            <a:ext cx="2286000"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You can contact the SPO Specialist to see if there is an issue.</a:t>
            </a:r>
          </a:p>
        </p:txBody>
      </p:sp>
      <p:sp>
        <p:nvSpPr>
          <p:cNvPr id="7" name="TextBox 6">
            <a:extLst>
              <a:ext uri="{FF2B5EF4-FFF2-40B4-BE49-F238E27FC236}">
                <a16:creationId xmlns:a16="http://schemas.microsoft.com/office/drawing/2014/main" id="{4C8755E3-9FCD-4D74-B445-87C4CF073CB1}"/>
              </a:ext>
            </a:extLst>
          </p:cNvPr>
          <p:cNvSpPr txBox="1"/>
          <p:nvPr/>
        </p:nvSpPr>
        <p:spPr>
          <a:xfrm>
            <a:off x="4972049" y="2604431"/>
            <a:ext cx="2424793"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You can assign PI proxies for people that will be handling this on your behalf.</a:t>
            </a:r>
          </a:p>
        </p:txBody>
      </p:sp>
      <p:sp>
        <p:nvSpPr>
          <p:cNvPr id="8" name="TextBox 7">
            <a:extLst>
              <a:ext uri="{FF2B5EF4-FFF2-40B4-BE49-F238E27FC236}">
                <a16:creationId xmlns:a16="http://schemas.microsoft.com/office/drawing/2014/main" id="{3712465B-D0C9-4FBC-A699-8B174E9E4032}"/>
              </a:ext>
            </a:extLst>
          </p:cNvPr>
          <p:cNvSpPr txBox="1"/>
          <p:nvPr/>
        </p:nvSpPr>
        <p:spPr>
          <a:xfrm>
            <a:off x="4410797" y="3221152"/>
            <a:ext cx="2286000"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You can copy the agreement if there is a similar one you’re doing.</a:t>
            </a:r>
          </a:p>
        </p:txBody>
      </p:sp>
      <p:sp>
        <p:nvSpPr>
          <p:cNvPr id="9" name="TextBox 8">
            <a:extLst>
              <a:ext uri="{FF2B5EF4-FFF2-40B4-BE49-F238E27FC236}">
                <a16:creationId xmlns:a16="http://schemas.microsoft.com/office/drawing/2014/main" id="{D36DA616-FDA5-4A69-B280-00ACF709F75D}"/>
              </a:ext>
            </a:extLst>
          </p:cNvPr>
          <p:cNvSpPr txBox="1"/>
          <p:nvPr/>
        </p:nvSpPr>
        <p:spPr>
          <a:xfrm>
            <a:off x="4057650" y="3830312"/>
            <a:ext cx="3382736"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You can Manage Relationships if there are other agreements, IRB’s, or Funding Proposals that are Related.</a:t>
            </a:r>
          </a:p>
        </p:txBody>
      </p:sp>
      <p:sp>
        <p:nvSpPr>
          <p:cNvPr id="10" name="TextBox 9">
            <a:extLst>
              <a:ext uri="{FF2B5EF4-FFF2-40B4-BE49-F238E27FC236}">
                <a16:creationId xmlns:a16="http://schemas.microsoft.com/office/drawing/2014/main" id="{6AEA891B-3103-4F33-854F-09844D50FBAC}"/>
              </a:ext>
            </a:extLst>
          </p:cNvPr>
          <p:cNvSpPr txBox="1"/>
          <p:nvPr/>
        </p:nvSpPr>
        <p:spPr>
          <a:xfrm>
            <a:off x="3829049" y="1417574"/>
            <a:ext cx="3034393" cy="45307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If your agreement is ending or something needs to change with it, then you can create an amendment.</a:t>
            </a:r>
          </a:p>
        </p:txBody>
      </p:sp>
      <p:cxnSp>
        <p:nvCxnSpPr>
          <p:cNvPr id="11" name="Straight Arrow Connector 10">
            <a:extLst>
              <a:ext uri="{FF2B5EF4-FFF2-40B4-BE49-F238E27FC236}">
                <a16:creationId xmlns:a16="http://schemas.microsoft.com/office/drawing/2014/main" id="{8894772A-3DFA-4230-ACD9-2EBEC8AD81B1}"/>
              </a:ext>
            </a:extLst>
          </p:cNvPr>
          <p:cNvCxnSpPr>
            <a:cxnSpLocks/>
            <a:stCxn id="10" idx="1"/>
          </p:cNvCxnSpPr>
          <p:nvPr/>
        </p:nvCxnSpPr>
        <p:spPr>
          <a:xfrm flipH="1">
            <a:off x="1610551" y="1644111"/>
            <a:ext cx="2218498" cy="19504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835010-FEC5-404D-9E7D-B4D379DE03F1}"/>
              </a:ext>
            </a:extLst>
          </p:cNvPr>
          <p:cNvCxnSpPr>
            <a:cxnSpLocks/>
            <a:stCxn id="6" idx="1"/>
          </p:cNvCxnSpPr>
          <p:nvPr/>
        </p:nvCxnSpPr>
        <p:spPr>
          <a:xfrm flipH="1">
            <a:off x="1496786" y="2233937"/>
            <a:ext cx="2914011" cy="15256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31E26F3-5C6D-40DE-815B-2F410E3FB71C}"/>
              </a:ext>
            </a:extLst>
          </p:cNvPr>
          <p:cNvCxnSpPr>
            <a:cxnSpLocks/>
            <a:stCxn id="7" idx="1"/>
          </p:cNvCxnSpPr>
          <p:nvPr/>
        </p:nvCxnSpPr>
        <p:spPr>
          <a:xfrm flipH="1">
            <a:off x="1546597" y="2830968"/>
            <a:ext cx="3425452" cy="10725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48E5BD5-9F35-49B0-9156-DB6193E9DD2F}"/>
              </a:ext>
            </a:extLst>
          </p:cNvPr>
          <p:cNvCxnSpPr>
            <a:cxnSpLocks/>
            <a:stCxn id="8" idx="1"/>
          </p:cNvCxnSpPr>
          <p:nvPr/>
        </p:nvCxnSpPr>
        <p:spPr>
          <a:xfrm flipH="1">
            <a:off x="1546597" y="3447689"/>
            <a:ext cx="2864200" cy="5970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55F066E-8F3B-4856-A819-0517283113B4}"/>
              </a:ext>
            </a:extLst>
          </p:cNvPr>
          <p:cNvCxnSpPr>
            <a:cxnSpLocks/>
          </p:cNvCxnSpPr>
          <p:nvPr/>
        </p:nvCxnSpPr>
        <p:spPr>
          <a:xfrm flipH="1">
            <a:off x="1660110" y="4166827"/>
            <a:ext cx="2397541" cy="472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015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B5A3EE-CEFB-46C5-84BA-4C72A1AE039B}"/>
              </a:ext>
            </a:extLst>
          </p:cNvPr>
          <p:cNvPicPr>
            <a:picLocks noChangeAspect="1"/>
          </p:cNvPicPr>
          <p:nvPr/>
        </p:nvPicPr>
        <p:blipFill>
          <a:blip r:embed="rId3"/>
          <a:stretch>
            <a:fillRect/>
          </a:stretch>
        </p:blipFill>
        <p:spPr>
          <a:xfrm>
            <a:off x="822961" y="1146148"/>
            <a:ext cx="1626325" cy="3608850"/>
          </a:xfrm>
          <a:prstGeom prst="rect">
            <a:avLst/>
          </a:prstGeom>
        </p:spPr>
      </p:pic>
      <p:sp>
        <p:nvSpPr>
          <p:cNvPr id="2" name="Title 1"/>
          <p:cNvSpPr>
            <a:spLocks noGrp="1"/>
          </p:cNvSpPr>
          <p:nvPr>
            <p:ph type="title"/>
          </p:nvPr>
        </p:nvSpPr>
        <p:spPr/>
        <p:txBody>
          <a:bodyPr/>
          <a:lstStyle/>
          <a:p>
            <a:r>
              <a:rPr lang="en-US" dirty="0"/>
              <a:t>Amendments</a:t>
            </a:r>
          </a:p>
        </p:txBody>
      </p:sp>
      <p:sp>
        <p:nvSpPr>
          <p:cNvPr id="6" name="TextBox 5"/>
          <p:cNvSpPr txBox="1"/>
          <p:nvPr/>
        </p:nvSpPr>
        <p:spPr>
          <a:xfrm>
            <a:off x="6273145" y="1451259"/>
            <a:ext cx="2286000" cy="2125454"/>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050" b="1" dirty="0">
                <a:solidFill>
                  <a:schemeClr val="tx2"/>
                </a:solidFill>
                <a:latin typeface="Calibri" panose="020F0502020204030204" pitchFamily="34" charset="0"/>
              </a:rPr>
              <a:t>If you hit create amendment, then much of the information from the parent is going to carry over. Remember much like grants continuations amendments can only be created from a “Parent Record”.</a:t>
            </a:r>
          </a:p>
          <a:p>
            <a:pPr>
              <a:lnSpc>
                <a:spcPct val="115000"/>
              </a:lnSpc>
            </a:pPr>
            <a:r>
              <a:rPr lang="en-US" sz="1050" b="1" dirty="0">
                <a:solidFill>
                  <a:schemeClr val="tx2"/>
                </a:solidFill>
                <a:latin typeface="Calibri" panose="020F0502020204030204" pitchFamily="34" charset="0"/>
              </a:rPr>
              <a:t>This is for any amendment you will be doing (e.g. year 2 </a:t>
            </a:r>
            <a:r>
              <a:rPr lang="en-US" sz="1050" b="1" dirty="0" err="1">
                <a:solidFill>
                  <a:schemeClr val="tx2"/>
                </a:solidFill>
                <a:latin typeface="Calibri" panose="020F0502020204030204" pitchFamily="34" charset="0"/>
              </a:rPr>
              <a:t>etc</a:t>
            </a:r>
            <a:r>
              <a:rPr lang="en-US" sz="1050" b="1" dirty="0">
                <a:solidFill>
                  <a:schemeClr val="tx2"/>
                </a:solidFill>
                <a:latin typeface="Calibri" panose="020F0502020204030204" pitchFamily="34" charset="0"/>
              </a:rPr>
              <a:t>… (be sure to initiate this at the RPPR stage for continuations), more money, change in terms, </a:t>
            </a:r>
            <a:r>
              <a:rPr lang="en-US" sz="1050" b="1" dirty="0" err="1">
                <a:solidFill>
                  <a:schemeClr val="tx2"/>
                </a:solidFill>
                <a:latin typeface="Calibri" panose="020F0502020204030204" pitchFamily="34" charset="0"/>
              </a:rPr>
              <a:t>etc</a:t>
            </a:r>
            <a:r>
              <a:rPr lang="en-US" sz="1050" b="1" dirty="0">
                <a:solidFill>
                  <a:schemeClr val="tx2"/>
                </a:solidFill>
                <a:latin typeface="Calibri" panose="020F0502020204030204" pitchFamily="34" charset="0"/>
              </a:rPr>
              <a:t>…).</a:t>
            </a:r>
          </a:p>
        </p:txBody>
      </p:sp>
      <p:cxnSp>
        <p:nvCxnSpPr>
          <p:cNvPr id="7" name="Straight Arrow Connector 6"/>
          <p:cNvCxnSpPr>
            <a:cxnSpLocks/>
            <a:stCxn id="6" idx="1"/>
          </p:cNvCxnSpPr>
          <p:nvPr/>
        </p:nvCxnSpPr>
        <p:spPr>
          <a:xfrm flipH="1">
            <a:off x="1698171" y="2513986"/>
            <a:ext cx="4574974" cy="114905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958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a:t>
            </a:r>
          </a:p>
        </p:txBody>
      </p:sp>
      <p:sp>
        <p:nvSpPr>
          <p:cNvPr id="3" name="Content Placeholder 2"/>
          <p:cNvSpPr>
            <a:spLocks noGrp="1"/>
          </p:cNvSpPr>
          <p:nvPr>
            <p:ph idx="1"/>
          </p:nvPr>
        </p:nvSpPr>
        <p:spPr>
          <a:xfrm>
            <a:off x="1383030" y="1098203"/>
            <a:ext cx="6377940" cy="939546"/>
          </a:xfrm>
        </p:spPr>
        <p:txBody>
          <a:bodyPr/>
          <a:lstStyle/>
          <a:p>
            <a:r>
              <a:rPr lang="en-US" sz="1200" dirty="0"/>
              <a:t>Contact Sean Gonzales to schedule on-site assistance or if you have system problems, or email </a:t>
            </a:r>
            <a:r>
              <a:rPr lang="en-US" sz="1200" u="sng" dirty="0">
                <a:solidFill>
                  <a:srgbClr val="0070C0"/>
                </a:solidFill>
              </a:rPr>
              <a:t>HSC-Preaward@salud.unm.edu</a:t>
            </a:r>
            <a:r>
              <a:rPr lang="en-US" sz="1200" dirty="0">
                <a:solidFill>
                  <a:schemeClr val="accent2"/>
                </a:solidFill>
              </a:rPr>
              <a:t>:</a:t>
            </a:r>
            <a:r>
              <a:rPr lang="en-US" sz="1200" dirty="0"/>
              <a:t> </a:t>
            </a:r>
          </a:p>
          <a:p>
            <a:pPr lvl="1"/>
            <a:r>
              <a:rPr lang="en-US" sz="825" b="1" dirty="0"/>
              <a:t>Sean: </a:t>
            </a:r>
            <a:r>
              <a:rPr lang="en-US" sz="825" b="1" dirty="0">
                <a:hlinkClick r:id="rId3"/>
              </a:rPr>
              <a:t>Sgonzales@salud.unm.edu</a:t>
            </a:r>
            <a:r>
              <a:rPr lang="en-US" sz="825" b="1" dirty="0"/>
              <a:t>, 505-272-3495</a:t>
            </a:r>
            <a:endParaRPr lang="en-US" sz="825" dirty="0"/>
          </a:p>
          <a:p>
            <a:pPr marL="150876" lvl="1" indent="0">
              <a:buNone/>
            </a:pPr>
            <a:endParaRPr lang="en-US" sz="450" b="1" dirty="0"/>
          </a:p>
          <a:p>
            <a:pPr marL="150876" lvl="1" indent="0">
              <a:buNone/>
            </a:pPr>
            <a:r>
              <a:rPr lang="en-US" sz="900" b="1" dirty="0">
                <a:solidFill>
                  <a:srgbClr val="FF0000"/>
                </a:solidFill>
              </a:rPr>
              <a:t>And, as always, call or email your Sponsor Projects Officer for help! </a:t>
            </a:r>
          </a:p>
        </p:txBody>
      </p:sp>
      <p:pic>
        <p:nvPicPr>
          <p:cNvPr id="5" name="Picture 4">
            <a:extLst>
              <a:ext uri="{FF2B5EF4-FFF2-40B4-BE49-F238E27FC236}">
                <a16:creationId xmlns:a16="http://schemas.microsoft.com/office/drawing/2014/main" id="{D7A76669-A16F-3C00-B4A5-A437E4096056}"/>
              </a:ext>
            </a:extLst>
          </p:cNvPr>
          <p:cNvPicPr>
            <a:picLocks noChangeAspect="1"/>
          </p:cNvPicPr>
          <p:nvPr/>
        </p:nvPicPr>
        <p:blipFill>
          <a:blip r:embed="rId4"/>
          <a:stretch>
            <a:fillRect/>
          </a:stretch>
        </p:blipFill>
        <p:spPr>
          <a:xfrm>
            <a:off x="0" y="2233165"/>
            <a:ext cx="1314364" cy="1681613"/>
          </a:xfrm>
          <a:prstGeom prst="rect">
            <a:avLst/>
          </a:prstGeom>
        </p:spPr>
      </p:pic>
      <p:pic>
        <p:nvPicPr>
          <p:cNvPr id="21" name="Picture 20">
            <a:extLst>
              <a:ext uri="{FF2B5EF4-FFF2-40B4-BE49-F238E27FC236}">
                <a16:creationId xmlns:a16="http://schemas.microsoft.com/office/drawing/2014/main" id="{5245F11C-0125-9E49-BAAF-097ABDEF591E}"/>
              </a:ext>
            </a:extLst>
          </p:cNvPr>
          <p:cNvPicPr>
            <a:picLocks noChangeAspect="1"/>
          </p:cNvPicPr>
          <p:nvPr/>
        </p:nvPicPr>
        <p:blipFill>
          <a:blip r:embed="rId5"/>
          <a:stretch>
            <a:fillRect/>
          </a:stretch>
        </p:blipFill>
        <p:spPr>
          <a:xfrm>
            <a:off x="2117828" y="2037749"/>
            <a:ext cx="2382920" cy="2723337"/>
          </a:xfrm>
          <a:prstGeom prst="rect">
            <a:avLst/>
          </a:prstGeom>
        </p:spPr>
      </p:pic>
      <p:pic>
        <p:nvPicPr>
          <p:cNvPr id="25" name="Picture 24">
            <a:extLst>
              <a:ext uri="{FF2B5EF4-FFF2-40B4-BE49-F238E27FC236}">
                <a16:creationId xmlns:a16="http://schemas.microsoft.com/office/drawing/2014/main" id="{70A63113-5C11-822A-468F-5165B095E08F}"/>
              </a:ext>
            </a:extLst>
          </p:cNvPr>
          <p:cNvPicPr>
            <a:picLocks noChangeAspect="1"/>
          </p:cNvPicPr>
          <p:nvPr/>
        </p:nvPicPr>
        <p:blipFill>
          <a:blip r:embed="rId6"/>
          <a:stretch>
            <a:fillRect/>
          </a:stretch>
        </p:blipFill>
        <p:spPr>
          <a:xfrm>
            <a:off x="5304212" y="2037749"/>
            <a:ext cx="2063249" cy="2723337"/>
          </a:xfrm>
          <a:prstGeom prst="rect">
            <a:avLst/>
          </a:prstGeom>
        </p:spPr>
      </p:pic>
    </p:spTree>
    <p:extLst>
      <p:ext uri="{BB962C8B-B14F-4D97-AF65-F5344CB8AC3E}">
        <p14:creationId xmlns:p14="http://schemas.microsoft.com/office/powerpoint/2010/main" val="410996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1E5C41-5099-4C7F-B0BE-0CC16B02733D}"/>
              </a:ext>
            </a:extLst>
          </p:cNvPr>
          <p:cNvPicPr>
            <a:picLocks noChangeAspect="1"/>
          </p:cNvPicPr>
          <p:nvPr/>
        </p:nvPicPr>
        <p:blipFill>
          <a:blip r:embed="rId3"/>
          <a:stretch>
            <a:fillRect/>
          </a:stretch>
        </p:blipFill>
        <p:spPr>
          <a:xfrm>
            <a:off x="3463178" y="1303020"/>
            <a:ext cx="4217782" cy="3438648"/>
          </a:xfrm>
          <a:prstGeom prst="rect">
            <a:avLst/>
          </a:prstGeom>
        </p:spPr>
      </p:pic>
      <p:sp>
        <p:nvSpPr>
          <p:cNvPr id="2" name="Title 1"/>
          <p:cNvSpPr>
            <a:spLocks noGrp="1"/>
          </p:cNvSpPr>
          <p:nvPr>
            <p:ph type="title"/>
          </p:nvPr>
        </p:nvSpPr>
        <p:spPr/>
        <p:txBody>
          <a:bodyPr>
            <a:normAutofit/>
          </a:bodyPr>
          <a:lstStyle/>
          <a:p>
            <a:r>
              <a:rPr lang="en-US" dirty="0"/>
              <a:t>Logging In</a:t>
            </a:r>
          </a:p>
        </p:txBody>
      </p:sp>
      <p:sp>
        <p:nvSpPr>
          <p:cNvPr id="4" name="Oval 3"/>
          <p:cNvSpPr/>
          <p:nvPr/>
        </p:nvSpPr>
        <p:spPr>
          <a:xfrm>
            <a:off x="4563738" y="3598025"/>
            <a:ext cx="870637" cy="242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3" name="Content Placeholder 2"/>
          <p:cNvSpPr>
            <a:spLocks noGrp="1"/>
          </p:cNvSpPr>
          <p:nvPr>
            <p:ph sz="quarter" idx="1"/>
          </p:nvPr>
        </p:nvSpPr>
        <p:spPr>
          <a:xfrm>
            <a:off x="1125221" y="1401740"/>
            <a:ext cx="1947523" cy="1713643"/>
          </a:xfrm>
        </p:spPr>
        <p:txBody>
          <a:bodyPr>
            <a:normAutofit/>
          </a:bodyPr>
          <a:lstStyle/>
          <a:p>
            <a:pPr marL="0" indent="0">
              <a:buNone/>
            </a:pPr>
            <a:r>
              <a:rPr lang="en-US" sz="1350" dirty="0"/>
              <a:t>You can reach the CLICK site from the SPO/</a:t>
            </a:r>
            <a:r>
              <a:rPr lang="en-US" sz="1350" dirty="0" err="1"/>
              <a:t>PreAward</a:t>
            </a:r>
            <a:r>
              <a:rPr lang="en-US" sz="1350" dirty="0"/>
              <a:t> website: </a:t>
            </a:r>
            <a:r>
              <a:rPr lang="en-US" sz="1350" u="sng" dirty="0">
                <a:solidFill>
                  <a:srgbClr val="0070C0"/>
                </a:solidFill>
              </a:rPr>
              <a:t>https://hsc.unm.edu/about/finance/sponsored-projects/</a:t>
            </a:r>
            <a:endParaRPr lang="en-US" dirty="0"/>
          </a:p>
          <a:p>
            <a:endParaRPr lang="en-US" dirty="0"/>
          </a:p>
        </p:txBody>
      </p:sp>
      <p:sp>
        <p:nvSpPr>
          <p:cNvPr id="7" name="Content Placeholder 2"/>
          <p:cNvSpPr txBox="1">
            <a:spLocks/>
          </p:cNvSpPr>
          <p:nvPr/>
        </p:nvSpPr>
        <p:spPr>
          <a:xfrm>
            <a:off x="5526993" y="3214102"/>
            <a:ext cx="1314450" cy="57521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endParaRPr lang="en-US" sz="2025" dirty="0"/>
          </a:p>
        </p:txBody>
      </p:sp>
      <p:sp>
        <p:nvSpPr>
          <p:cNvPr id="14" name="TextBox 13"/>
          <p:cNvSpPr txBox="1"/>
          <p:nvPr/>
        </p:nvSpPr>
        <p:spPr>
          <a:xfrm>
            <a:off x="1395227" y="3114742"/>
            <a:ext cx="1314450" cy="346249"/>
          </a:xfrm>
          <a:prstGeom prst="rect">
            <a:avLst/>
          </a:prstGeom>
          <a:solidFill>
            <a:srgbClr val="92D050"/>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Select “</a:t>
            </a:r>
            <a:r>
              <a:rPr lang="en-US" sz="825" b="1" dirty="0" err="1">
                <a:solidFill>
                  <a:schemeClr val="tx2"/>
                </a:solidFill>
                <a:latin typeface="Calibri" panose="020F0502020204030204" pitchFamily="34" charset="0"/>
              </a:rPr>
              <a:t>ClickERA</a:t>
            </a:r>
            <a:r>
              <a:rPr lang="en-US" sz="825" b="1" dirty="0">
                <a:solidFill>
                  <a:schemeClr val="tx2"/>
                </a:solidFill>
                <a:latin typeface="Calibri" panose="020F0502020204030204" pitchFamily="34" charset="0"/>
              </a:rPr>
              <a:t> Agreements” </a:t>
            </a:r>
          </a:p>
        </p:txBody>
      </p:sp>
      <p:cxnSp>
        <p:nvCxnSpPr>
          <p:cNvPr id="9" name="Straight Arrow Connector 8"/>
          <p:cNvCxnSpPr>
            <a:cxnSpLocks/>
            <a:stCxn id="14" idx="3"/>
            <a:endCxn id="4" idx="2"/>
          </p:cNvCxnSpPr>
          <p:nvPr/>
        </p:nvCxnSpPr>
        <p:spPr>
          <a:xfrm>
            <a:off x="2709677" y="3287867"/>
            <a:ext cx="1854061" cy="4313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16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a:t>
            </a:r>
          </a:p>
        </p:txBody>
      </p:sp>
      <p:sp>
        <p:nvSpPr>
          <p:cNvPr id="4" name="Content Placeholder 2"/>
          <p:cNvSpPr txBox="1">
            <a:spLocks/>
          </p:cNvSpPr>
          <p:nvPr/>
        </p:nvSpPr>
        <p:spPr>
          <a:xfrm>
            <a:off x="1371600" y="3600450"/>
            <a:ext cx="6377940" cy="10287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1200" dirty="0">
                <a:solidFill>
                  <a:schemeClr val="tx2"/>
                </a:solidFill>
              </a:rPr>
              <a:t>This login screen can also be reached directly at: </a:t>
            </a:r>
            <a:r>
              <a:rPr lang="en-US" sz="1200" u="sng" dirty="0">
                <a:solidFill>
                  <a:srgbClr val="0070C0"/>
                </a:solidFill>
              </a:rPr>
              <a:t>https://era.health.unm.edu/Agreements</a:t>
            </a:r>
            <a:r>
              <a:rPr lang="en-US" sz="1200" dirty="0">
                <a:solidFill>
                  <a:srgbClr val="0070C0"/>
                </a:solidFill>
              </a:rPr>
              <a:t> </a:t>
            </a:r>
          </a:p>
          <a:p>
            <a:r>
              <a:rPr lang="en-US" sz="1200" dirty="0">
                <a:solidFill>
                  <a:srgbClr val="0070C0"/>
                </a:solidFill>
              </a:rPr>
              <a:t> </a:t>
            </a:r>
            <a:r>
              <a:rPr lang="en-US" sz="1200" dirty="0">
                <a:solidFill>
                  <a:schemeClr val="tx2"/>
                </a:solidFill>
              </a:rPr>
              <a:t>If you have problems logging in, please contact the administrator below: </a:t>
            </a:r>
          </a:p>
          <a:p>
            <a:pPr lvl="1"/>
            <a:r>
              <a:rPr lang="en-US" sz="750" b="1" dirty="0"/>
              <a:t>Sean Gonzales, </a:t>
            </a:r>
            <a:r>
              <a:rPr lang="en-US" sz="750" b="1" u="sng" dirty="0">
                <a:solidFill>
                  <a:srgbClr val="ED8411"/>
                </a:solidFill>
                <a:hlinkClick r:id="rId3"/>
              </a:rPr>
              <a:t>SGonzales</a:t>
            </a:r>
            <a:r>
              <a:rPr lang="en-US" sz="750" b="1" dirty="0">
                <a:hlinkClick r:id="rId3"/>
              </a:rPr>
              <a:t>@salud.unm.edu</a:t>
            </a:r>
            <a:r>
              <a:rPr lang="en-US" sz="750" b="1" dirty="0"/>
              <a:t>, 505-272-3495</a:t>
            </a:r>
          </a:p>
          <a:p>
            <a:pPr marL="205740" lvl="1" indent="0">
              <a:buNone/>
            </a:pPr>
            <a:endParaRPr lang="en-US" sz="750" b="1" dirty="0"/>
          </a:p>
          <a:p>
            <a:pPr lvl="1"/>
            <a:endParaRPr lang="en-US" sz="750" dirty="0"/>
          </a:p>
          <a:p>
            <a:endParaRPr lang="en-US" sz="1200" dirty="0"/>
          </a:p>
        </p:txBody>
      </p:sp>
      <p:sp>
        <p:nvSpPr>
          <p:cNvPr id="12" name="TextBox 11"/>
          <p:cNvSpPr txBox="1"/>
          <p:nvPr/>
        </p:nvSpPr>
        <p:spPr>
          <a:xfrm>
            <a:off x="2515386" y="1387588"/>
            <a:ext cx="2045184" cy="219291"/>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latin typeface="Calibri" panose="020F0502020204030204" pitchFamily="34" charset="0"/>
              </a:rPr>
              <a:t>Enter your User Name and Password here:</a:t>
            </a:r>
          </a:p>
        </p:txBody>
      </p:sp>
      <p:pic>
        <p:nvPicPr>
          <p:cNvPr id="3" name="Picture 2"/>
          <p:cNvPicPr>
            <a:picLocks noChangeAspect="1"/>
          </p:cNvPicPr>
          <p:nvPr/>
        </p:nvPicPr>
        <p:blipFill>
          <a:blip r:embed="rId4"/>
          <a:stretch>
            <a:fillRect/>
          </a:stretch>
        </p:blipFill>
        <p:spPr>
          <a:xfrm>
            <a:off x="5059185" y="1614131"/>
            <a:ext cx="1743075" cy="1628775"/>
          </a:xfrm>
          <a:prstGeom prst="rect">
            <a:avLst/>
          </a:prstGeom>
        </p:spPr>
      </p:pic>
      <p:pic>
        <p:nvPicPr>
          <p:cNvPr id="6" name="Picture 5"/>
          <p:cNvPicPr>
            <a:picLocks noChangeAspect="1"/>
          </p:cNvPicPr>
          <p:nvPr/>
        </p:nvPicPr>
        <p:blipFill>
          <a:blip r:embed="rId5"/>
          <a:stretch>
            <a:fillRect/>
          </a:stretch>
        </p:blipFill>
        <p:spPr>
          <a:xfrm>
            <a:off x="2515386" y="1614132"/>
            <a:ext cx="2092934" cy="1934378"/>
          </a:xfrm>
          <a:prstGeom prst="rect">
            <a:avLst/>
          </a:prstGeom>
        </p:spPr>
      </p:pic>
    </p:spTree>
    <p:extLst>
      <p:ext uri="{BB962C8B-B14F-4D97-AF65-F5344CB8AC3E}">
        <p14:creationId xmlns:p14="http://schemas.microsoft.com/office/powerpoint/2010/main" val="393318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2EC8C-6AAC-473C-9C02-9D0557951C3A}"/>
              </a:ext>
            </a:extLst>
          </p:cNvPr>
          <p:cNvPicPr>
            <a:picLocks noChangeAspect="1"/>
          </p:cNvPicPr>
          <p:nvPr/>
        </p:nvPicPr>
        <p:blipFill>
          <a:blip r:embed="rId3"/>
          <a:stretch>
            <a:fillRect/>
          </a:stretch>
        </p:blipFill>
        <p:spPr>
          <a:xfrm>
            <a:off x="1801419" y="1778350"/>
            <a:ext cx="7227225" cy="1098889"/>
          </a:xfrm>
          <a:prstGeom prst="rect">
            <a:avLst/>
          </a:prstGeom>
        </p:spPr>
      </p:pic>
      <p:sp>
        <p:nvSpPr>
          <p:cNvPr id="2" name="Title 1"/>
          <p:cNvSpPr>
            <a:spLocks noGrp="1"/>
          </p:cNvSpPr>
          <p:nvPr>
            <p:ph type="title"/>
          </p:nvPr>
        </p:nvSpPr>
        <p:spPr/>
        <p:txBody>
          <a:bodyPr/>
          <a:lstStyle/>
          <a:p>
            <a:r>
              <a:rPr lang="en-US" dirty="0"/>
              <a:t>Navigating the Workspace</a:t>
            </a:r>
          </a:p>
        </p:txBody>
      </p:sp>
      <p:sp>
        <p:nvSpPr>
          <p:cNvPr id="3" name="Content Placeholder 2"/>
          <p:cNvSpPr>
            <a:spLocks noGrp="1"/>
          </p:cNvSpPr>
          <p:nvPr>
            <p:ph sz="quarter" idx="1"/>
          </p:nvPr>
        </p:nvSpPr>
        <p:spPr>
          <a:xfrm>
            <a:off x="115355" y="1292631"/>
            <a:ext cx="1686065" cy="3143249"/>
          </a:xfrm>
        </p:spPr>
        <p:txBody>
          <a:bodyPr>
            <a:normAutofit fontScale="47500" lnSpcReduction="20000"/>
          </a:bodyPr>
          <a:lstStyle/>
          <a:p>
            <a:r>
              <a:rPr lang="en-US" dirty="0"/>
              <a:t>After logging in, users you can Navigate to Agreements by click the Agreements tab.</a:t>
            </a:r>
          </a:p>
          <a:p>
            <a:r>
              <a:rPr lang="en-US" dirty="0"/>
              <a:t>IRB is also available through the new navigation bar!  </a:t>
            </a:r>
          </a:p>
          <a:p>
            <a:endParaRPr lang="en-US" dirty="0"/>
          </a:p>
          <a:p>
            <a:endParaRPr lang="en-US" dirty="0"/>
          </a:p>
          <a:p>
            <a:endParaRPr lang="en-US" dirty="0"/>
          </a:p>
          <a:p>
            <a:endParaRPr lang="en-US" dirty="0"/>
          </a:p>
        </p:txBody>
      </p:sp>
      <p:sp>
        <p:nvSpPr>
          <p:cNvPr id="9" name="Content Placeholder 2"/>
          <p:cNvSpPr txBox="1">
            <a:spLocks/>
          </p:cNvSpPr>
          <p:nvPr/>
        </p:nvSpPr>
        <p:spPr>
          <a:xfrm>
            <a:off x="1485900" y="2828315"/>
            <a:ext cx="6377940" cy="889055"/>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sz="2025" dirty="0"/>
          </a:p>
          <a:p>
            <a:endParaRPr lang="en-US" sz="2025" dirty="0"/>
          </a:p>
          <a:p>
            <a:endParaRPr lang="en-US" sz="2025" dirty="0"/>
          </a:p>
        </p:txBody>
      </p:sp>
      <p:sp>
        <p:nvSpPr>
          <p:cNvPr id="7" name="Oval 6">
            <a:extLst>
              <a:ext uri="{FF2B5EF4-FFF2-40B4-BE49-F238E27FC236}">
                <a16:creationId xmlns:a16="http://schemas.microsoft.com/office/drawing/2014/main" id="{455E9B1D-BB88-4469-9191-AE242F2AE4CA}"/>
              </a:ext>
            </a:extLst>
          </p:cNvPr>
          <p:cNvSpPr/>
          <p:nvPr/>
        </p:nvSpPr>
        <p:spPr>
          <a:xfrm>
            <a:off x="4463934" y="1988184"/>
            <a:ext cx="698269" cy="190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5668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F8CF42-4E53-4772-B368-BE03863933A2}"/>
              </a:ext>
            </a:extLst>
          </p:cNvPr>
          <p:cNvPicPr>
            <a:picLocks noChangeAspect="1"/>
          </p:cNvPicPr>
          <p:nvPr/>
        </p:nvPicPr>
        <p:blipFill>
          <a:blip r:embed="rId3"/>
          <a:stretch>
            <a:fillRect/>
          </a:stretch>
        </p:blipFill>
        <p:spPr>
          <a:xfrm>
            <a:off x="2455579" y="1541752"/>
            <a:ext cx="6663068" cy="2639550"/>
          </a:xfrm>
          <a:prstGeom prst="rect">
            <a:avLst/>
          </a:prstGeom>
        </p:spPr>
      </p:pic>
      <p:sp>
        <p:nvSpPr>
          <p:cNvPr id="2" name="Title 1"/>
          <p:cNvSpPr>
            <a:spLocks noGrp="1"/>
          </p:cNvSpPr>
          <p:nvPr>
            <p:ph type="title"/>
          </p:nvPr>
        </p:nvSpPr>
        <p:spPr/>
        <p:txBody>
          <a:bodyPr/>
          <a:lstStyle/>
          <a:p>
            <a:r>
              <a:rPr lang="en-US" dirty="0"/>
              <a:t>Navigating the Workspace</a:t>
            </a:r>
          </a:p>
        </p:txBody>
      </p:sp>
      <p:sp>
        <p:nvSpPr>
          <p:cNvPr id="9" name="Content Placeholder 2"/>
          <p:cNvSpPr txBox="1">
            <a:spLocks/>
          </p:cNvSpPr>
          <p:nvPr/>
        </p:nvSpPr>
        <p:spPr>
          <a:xfrm>
            <a:off x="1485900" y="2828315"/>
            <a:ext cx="6377940" cy="889055"/>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sz="2025" dirty="0"/>
          </a:p>
          <a:p>
            <a:endParaRPr lang="en-US" sz="2025" dirty="0"/>
          </a:p>
          <a:p>
            <a:endParaRPr lang="en-US" sz="2025" dirty="0"/>
          </a:p>
        </p:txBody>
      </p:sp>
      <p:sp>
        <p:nvSpPr>
          <p:cNvPr id="10" name="Content Placeholder 2"/>
          <p:cNvSpPr txBox="1">
            <a:spLocks/>
          </p:cNvSpPr>
          <p:nvPr/>
        </p:nvSpPr>
        <p:spPr>
          <a:xfrm>
            <a:off x="104741" y="1450321"/>
            <a:ext cx="2350838" cy="2964851"/>
          </a:xfrm>
          <a:prstGeom prst="rect">
            <a:avLst/>
          </a:prstGeom>
        </p:spPr>
        <p:txBody>
          <a:bodyPr vert="horz">
            <a:normAutofit fontScale="77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25" dirty="0">
                <a:solidFill>
                  <a:schemeClr val="tx2"/>
                </a:solidFill>
              </a:rPr>
              <a:t>The </a:t>
            </a:r>
            <a:r>
              <a:rPr lang="en-US" sz="2025" b="1" dirty="0">
                <a:solidFill>
                  <a:schemeClr val="tx2"/>
                </a:solidFill>
              </a:rPr>
              <a:t>Agreements</a:t>
            </a:r>
            <a:r>
              <a:rPr lang="en-US" sz="2025" dirty="0">
                <a:solidFill>
                  <a:schemeClr val="tx2"/>
                </a:solidFill>
              </a:rPr>
              <a:t> tab is where PI’s and their study staff can create unfunded (ancillary) agreements and Subaward agreements. Much like the Grants system, agreements will allow you to track and find agreements related to you or your submissions.</a:t>
            </a:r>
          </a:p>
          <a:p>
            <a:endParaRPr lang="en-US" sz="2025" dirty="0"/>
          </a:p>
          <a:p>
            <a:endParaRPr lang="en-US" sz="2025" dirty="0"/>
          </a:p>
          <a:p>
            <a:endParaRPr lang="en-US" sz="2025" dirty="0"/>
          </a:p>
          <a:p>
            <a:endParaRPr lang="en-US" sz="2025" dirty="0"/>
          </a:p>
        </p:txBody>
      </p:sp>
      <p:sp>
        <p:nvSpPr>
          <p:cNvPr id="12" name="Oval 11"/>
          <p:cNvSpPr/>
          <p:nvPr/>
        </p:nvSpPr>
        <p:spPr>
          <a:xfrm>
            <a:off x="4836891" y="1760070"/>
            <a:ext cx="645637" cy="181342"/>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Tree>
    <p:extLst>
      <p:ext uri="{BB962C8B-B14F-4D97-AF65-F5344CB8AC3E}">
        <p14:creationId xmlns:p14="http://schemas.microsoft.com/office/powerpoint/2010/main" val="19333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603B94-071C-48FC-8C74-C506F2289501}"/>
              </a:ext>
            </a:extLst>
          </p:cNvPr>
          <p:cNvPicPr>
            <a:picLocks noChangeAspect="1"/>
          </p:cNvPicPr>
          <p:nvPr/>
        </p:nvPicPr>
        <p:blipFill>
          <a:blip r:embed="rId3"/>
          <a:stretch>
            <a:fillRect/>
          </a:stretch>
        </p:blipFill>
        <p:spPr>
          <a:xfrm>
            <a:off x="1427124" y="1440057"/>
            <a:ext cx="4720340" cy="1661866"/>
          </a:xfrm>
          <a:prstGeom prst="rect">
            <a:avLst/>
          </a:prstGeom>
        </p:spPr>
      </p:pic>
      <p:sp>
        <p:nvSpPr>
          <p:cNvPr id="2" name="Title 1"/>
          <p:cNvSpPr>
            <a:spLocks noGrp="1"/>
          </p:cNvSpPr>
          <p:nvPr>
            <p:ph type="title"/>
          </p:nvPr>
        </p:nvSpPr>
        <p:spPr/>
        <p:txBody>
          <a:bodyPr/>
          <a:lstStyle/>
          <a:p>
            <a:r>
              <a:rPr lang="en-US" dirty="0"/>
              <a:t>Navigating the Workspace</a:t>
            </a:r>
          </a:p>
        </p:txBody>
      </p:sp>
      <p:cxnSp>
        <p:nvCxnSpPr>
          <p:cNvPr id="6" name="Straight Arrow Connector 5"/>
          <p:cNvCxnSpPr>
            <a:cxnSpLocks/>
          </p:cNvCxnSpPr>
          <p:nvPr/>
        </p:nvCxnSpPr>
        <p:spPr>
          <a:xfrm flipV="1">
            <a:off x="2202679" y="2387443"/>
            <a:ext cx="770434" cy="2469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88279" y="2524841"/>
            <a:ext cx="914400" cy="600164"/>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latin typeface="Calibri" panose="020F0502020204030204" pitchFamily="34" charset="0"/>
              </a:rPr>
              <a:t>Choose the drop down list to see your searchable fields</a:t>
            </a:r>
          </a:p>
        </p:txBody>
      </p:sp>
      <p:sp>
        <p:nvSpPr>
          <p:cNvPr id="14" name="Oval 13"/>
          <p:cNvSpPr/>
          <p:nvPr/>
        </p:nvSpPr>
        <p:spPr>
          <a:xfrm>
            <a:off x="3277651" y="2224824"/>
            <a:ext cx="1040525" cy="193852"/>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8" name="Content Placeholder 2"/>
          <p:cNvSpPr txBox="1">
            <a:spLocks/>
          </p:cNvSpPr>
          <p:nvPr/>
        </p:nvSpPr>
        <p:spPr>
          <a:xfrm>
            <a:off x="6163628" y="1329096"/>
            <a:ext cx="1977390" cy="173426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25" dirty="0">
                <a:solidFill>
                  <a:schemeClr val="tx2"/>
                </a:solidFill>
              </a:rPr>
              <a:t>To search for an existing record, use the search box to filter results. </a:t>
            </a:r>
          </a:p>
          <a:p>
            <a:endParaRPr lang="en-US" sz="2025" dirty="0"/>
          </a:p>
          <a:p>
            <a:endParaRPr lang="en-US" sz="2025" dirty="0"/>
          </a:p>
          <a:p>
            <a:endParaRPr lang="en-US" sz="2025" dirty="0"/>
          </a:p>
          <a:p>
            <a:endParaRPr lang="en-US" sz="2025" dirty="0"/>
          </a:p>
        </p:txBody>
      </p:sp>
      <p:sp>
        <p:nvSpPr>
          <p:cNvPr id="19" name="Content Placeholder 2"/>
          <p:cNvSpPr txBox="1">
            <a:spLocks/>
          </p:cNvSpPr>
          <p:nvPr/>
        </p:nvSpPr>
        <p:spPr>
          <a:xfrm>
            <a:off x="1490601" y="3200400"/>
            <a:ext cx="3024250" cy="1343827"/>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25" dirty="0">
                <a:solidFill>
                  <a:schemeClr val="tx2"/>
                </a:solidFill>
              </a:rPr>
              <a:t>Click on “Add Filter” to add additional search fields. You can then add rows to the Advanced Search until you have all the desired search fields.  </a:t>
            </a:r>
          </a:p>
          <a:p>
            <a:endParaRPr lang="en-US" sz="2025" dirty="0"/>
          </a:p>
          <a:p>
            <a:endParaRPr lang="en-US" sz="2025" dirty="0"/>
          </a:p>
          <a:p>
            <a:endParaRPr lang="en-US" sz="2025" dirty="0"/>
          </a:p>
          <a:p>
            <a:endParaRPr lang="en-US" sz="2025" dirty="0"/>
          </a:p>
        </p:txBody>
      </p:sp>
      <p:cxnSp>
        <p:nvCxnSpPr>
          <p:cNvPr id="20" name="Straight Arrow Connector 19"/>
          <p:cNvCxnSpPr>
            <a:cxnSpLocks/>
            <a:endCxn id="14" idx="3"/>
          </p:cNvCxnSpPr>
          <p:nvPr/>
        </p:nvCxnSpPr>
        <p:spPr>
          <a:xfrm flipV="1">
            <a:off x="2966790" y="2390287"/>
            <a:ext cx="463243" cy="8826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63628" y="3200401"/>
            <a:ext cx="1457325" cy="646331"/>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solidFill>
                  <a:schemeClr val="tx2"/>
                </a:solidFill>
                <a:latin typeface="Calibri" panose="020F0502020204030204" pitchFamily="34" charset="0"/>
              </a:rPr>
              <a:t>“%” indicates a wildcard</a:t>
            </a:r>
          </a:p>
        </p:txBody>
      </p:sp>
      <p:sp>
        <p:nvSpPr>
          <p:cNvPr id="24" name="Oval 23"/>
          <p:cNvSpPr/>
          <p:nvPr/>
        </p:nvSpPr>
        <p:spPr>
          <a:xfrm>
            <a:off x="2729011" y="2224824"/>
            <a:ext cx="548640" cy="152126"/>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28" name="TextBox 27"/>
          <p:cNvSpPr txBox="1"/>
          <p:nvPr/>
        </p:nvSpPr>
        <p:spPr>
          <a:xfrm>
            <a:off x="1288279" y="2524841"/>
            <a:ext cx="914400" cy="600164"/>
          </a:xfrm>
          <a:prstGeom prst="rect">
            <a:avLst/>
          </a:prstGeom>
          <a:solidFill>
            <a:schemeClr val="accent1">
              <a:lumMod val="20000"/>
              <a:lumOff val="80000"/>
            </a:schemeClr>
          </a:solidFill>
          <a:ln>
            <a:solidFill>
              <a:schemeClr val="tx1"/>
            </a:solidFill>
          </a:ln>
        </p:spPr>
        <p:txBody>
          <a:bodyPr wrap="square" rtlCol="0">
            <a:spAutoFit/>
          </a:bodyPr>
          <a:lstStyle/>
          <a:p>
            <a:r>
              <a:rPr lang="en-US" sz="825" b="1" dirty="0">
                <a:solidFill>
                  <a:schemeClr val="tx2"/>
                </a:solidFill>
                <a:latin typeface="Calibri" panose="020F0502020204030204" pitchFamily="34" charset="0"/>
              </a:rPr>
              <a:t>Choose the drop down list to see your searchable fields</a:t>
            </a:r>
          </a:p>
        </p:txBody>
      </p:sp>
    </p:spTree>
    <p:extLst>
      <p:ext uri="{BB962C8B-B14F-4D97-AF65-F5344CB8AC3E}">
        <p14:creationId xmlns:p14="http://schemas.microsoft.com/office/powerpoint/2010/main" val="7978101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M Power Point Template">
  <a:themeElements>
    <a:clrScheme name="UNM Palette">
      <a:dk1>
        <a:srgbClr val="AA0530"/>
      </a:dk1>
      <a:lt1>
        <a:srgbClr val="FFFFFF"/>
      </a:lt1>
      <a:dk2>
        <a:srgbClr val="505150"/>
      </a:dk2>
      <a:lt2>
        <a:srgbClr val="999A98"/>
      </a:lt2>
      <a:accent1>
        <a:srgbClr val="AA0530"/>
      </a:accent1>
      <a:accent2>
        <a:srgbClr val="505150"/>
      </a:accent2>
      <a:accent3>
        <a:srgbClr val="E47623"/>
      </a:accent3>
      <a:accent4>
        <a:srgbClr val="EFA33C"/>
      </a:accent4>
      <a:accent5>
        <a:srgbClr val="530058"/>
      </a:accent5>
      <a:accent6>
        <a:srgbClr val="92B600"/>
      </a:accent6>
      <a:hlink>
        <a:srgbClr val="007384"/>
      </a:hlink>
      <a:folHlink>
        <a:srgbClr val="7C8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CAC Presentor Template" id="{68E4AB48-7BA7-8845-A71A-D06647240A67}" vid="{B8C9A811-BC50-1849-BCE1-00409D5C1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UNM Brand Template 3</Template>
  <TotalTime>6458</TotalTime>
  <Words>2737</Words>
  <Application>Microsoft Office PowerPoint</Application>
  <PresentationFormat>On-screen Show (16:9)</PresentationFormat>
  <Paragraphs>216</Paragraphs>
  <Slides>46</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Times New Roman</vt:lpstr>
      <vt:lpstr>Wingdings</vt:lpstr>
      <vt:lpstr>Wingdings 2</vt:lpstr>
      <vt:lpstr>Wingdings 3</vt:lpstr>
      <vt:lpstr>UNM Power Point Template</vt:lpstr>
      <vt:lpstr>HSC Sponsored Projects/ Department Training Click-Agreements</vt:lpstr>
      <vt:lpstr>Welcome to Click</vt:lpstr>
      <vt:lpstr>PowerPoint Presentation</vt:lpstr>
      <vt:lpstr>Before You Get Started…</vt:lpstr>
      <vt:lpstr>Logging In</vt:lpstr>
      <vt:lpstr>Logging In</vt:lpstr>
      <vt:lpstr>Navigating the Workspace</vt:lpstr>
      <vt:lpstr>Navigating the Workspace</vt:lpstr>
      <vt:lpstr>Navigating the Workspace</vt:lpstr>
      <vt:lpstr>Navigating the Workspace</vt:lpstr>
      <vt:lpstr>Creating a New Agreement</vt:lpstr>
      <vt:lpstr>Creating a New Agreement</vt:lpstr>
      <vt:lpstr>Creating a New Agreement Record</vt:lpstr>
      <vt:lpstr>Creating a New Agreement</vt:lpstr>
      <vt:lpstr>Creating a New Agreement</vt:lpstr>
      <vt:lpstr>Creating a New Agreement</vt:lpstr>
      <vt:lpstr>Creating a New Agreement (DUA Branching)</vt:lpstr>
      <vt:lpstr>Creating a New Agreement (MTA Branching)</vt:lpstr>
      <vt:lpstr>Creating a New Agreement (MTA Branching)</vt:lpstr>
      <vt:lpstr>Creating a New Agreement (MTA Branching)</vt:lpstr>
      <vt:lpstr>Creating a New Agreement (MTA Branching)</vt:lpstr>
      <vt:lpstr>Creating a New Agreement (MTA Branching)(Incoming)</vt:lpstr>
      <vt:lpstr>Creating a New Agreement (MTA Branching)(Outgoing)</vt:lpstr>
      <vt:lpstr>Creating a New Agreement (MTA Branching)</vt:lpstr>
      <vt:lpstr>Creating a New Agreement(CDA Branching)</vt:lpstr>
      <vt:lpstr>Creating a New Agreement(CDA Branching)</vt:lpstr>
      <vt:lpstr>Creating a New Agreement</vt:lpstr>
      <vt:lpstr>Creating a New Agreement   (Subaward Branching</vt:lpstr>
      <vt:lpstr>Where Do I Find the Prime Agreement/Award?</vt:lpstr>
      <vt:lpstr>Creating a New Subaward Agreement - Documents</vt:lpstr>
      <vt:lpstr>Creating a New Subaward Agreement – Documents Cont’d</vt:lpstr>
      <vt:lpstr>Creating a New Subaward Agreement (Risk Assessment)</vt:lpstr>
      <vt:lpstr>Creating a New Agreement</vt:lpstr>
      <vt:lpstr>Creating a New Agreement</vt:lpstr>
      <vt:lpstr>Managing relationships</vt:lpstr>
      <vt:lpstr>Finding Relationships</vt:lpstr>
      <vt:lpstr>Where is my agreement?</vt:lpstr>
      <vt:lpstr>Draft Review</vt:lpstr>
      <vt:lpstr>Sub Tabs</vt:lpstr>
      <vt:lpstr>Clarification requested?</vt:lpstr>
      <vt:lpstr>Clarification Requested?</vt:lpstr>
      <vt:lpstr>Clarification Requested?</vt:lpstr>
      <vt:lpstr>Clarificationn Requested?</vt:lpstr>
      <vt:lpstr>Your agreement is active. What do you do?</vt:lpstr>
      <vt:lpstr>Amendments</vt:lpstr>
      <vt:lpstr>Need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Ethan Gregory Rule</dc:creator>
  <cp:lastModifiedBy>Sean C Gonzales</cp:lastModifiedBy>
  <cp:revision>41</cp:revision>
  <cp:lastPrinted>2016-02-15T22:48:54Z</cp:lastPrinted>
  <dcterms:created xsi:type="dcterms:W3CDTF">2017-06-20T14:33:50Z</dcterms:created>
  <dcterms:modified xsi:type="dcterms:W3CDTF">2023-07-11T21:09:05Z</dcterms:modified>
</cp:coreProperties>
</file>